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8" r:id="rId3"/>
    <p:sldId id="260" r:id="rId4"/>
    <p:sldId id="262" r:id="rId5"/>
    <p:sldId id="264" r:id="rId6"/>
    <p:sldId id="276" r:id="rId7"/>
    <p:sldId id="281" r:id="rId8"/>
    <p:sldId id="277" r:id="rId9"/>
    <p:sldId id="267" r:id="rId10"/>
    <p:sldId id="278" r:id="rId11"/>
    <p:sldId id="279" r:id="rId12"/>
    <p:sldId id="268" r:id="rId13"/>
    <p:sldId id="269" r:id="rId14"/>
    <p:sldId id="274" r:id="rId15"/>
    <p:sldId id="271" r:id="rId16"/>
    <p:sldId id="275" r:id="rId17"/>
    <p:sldId id="272" r:id="rId18"/>
    <p:sldId id="280" r:id="rId19"/>
    <p:sldId id="273" r:id="rId20"/>
  </p:sldIdLst>
  <p:sldSz cx="9144000" cy="5143500" type="screen16x9"/>
  <p:notesSz cx="6858000" cy="9144000"/>
  <p:embeddedFontLst>
    <p:embeddedFont>
      <p:font typeface="Pacifico" panose="00000500000000000000" pitchFamily="2" charset="0"/>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67374-0DF4-4974-B912-0AF7622AA08A}">
  <a:tblStyle styleId="{17767374-0DF4-4974-B912-0AF7622AA08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c749f42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9c749f429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301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c749f42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9c749f429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5909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c749f429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9c749f429b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749f429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9c749f429b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749f429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9c749f429b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5374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d78f19b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9d78f19b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d78f19b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9d78f19b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35866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d78f19b0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9d78f19b0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d78f19b0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9d78f19b0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98515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c749f429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9c749f429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c749f429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9c749f429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c749f429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9c749f429b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650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c749f429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9c749f429b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23283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c749f429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9c749f429b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5526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c749f42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9c749f429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pic>
        <p:nvPicPr>
          <p:cNvPr id="19" name="Google Shape;19;p2"/>
          <p:cNvPicPr preferRelativeResize="0"/>
          <p:nvPr/>
        </p:nvPicPr>
        <p:blipFill rotWithShape="1">
          <a:blip r:embed="rId2">
            <a:alphaModFix/>
          </a:blip>
          <a:srcRect l="4751" t="7465" r="11001" b="32525"/>
          <a:stretch/>
        </p:blipFill>
        <p:spPr>
          <a:xfrm>
            <a:off x="693350" y="155650"/>
            <a:ext cx="3175776" cy="792399"/>
          </a:xfrm>
          <a:prstGeom prst="rect">
            <a:avLst/>
          </a:prstGeom>
          <a:noFill/>
          <a:ln>
            <a:noFill/>
          </a:ln>
        </p:spPr>
      </p:pic>
      <p:pic>
        <p:nvPicPr>
          <p:cNvPr id="20" name="Google Shape;20;p2"/>
          <p:cNvPicPr preferRelativeResize="0"/>
          <p:nvPr/>
        </p:nvPicPr>
        <p:blipFill rotWithShape="1">
          <a:blip r:embed="rId3">
            <a:alphaModFix/>
          </a:blip>
          <a:srcRect/>
          <a:stretch/>
        </p:blipFill>
        <p:spPr>
          <a:xfrm>
            <a:off x="6257423" y="2119223"/>
            <a:ext cx="2653127" cy="1768751"/>
          </a:xfrm>
          <a:prstGeom prst="rect">
            <a:avLst/>
          </a:prstGeom>
          <a:noFill/>
          <a:ln>
            <a:noFill/>
          </a:ln>
          <a:effectLst>
            <a:outerShdw blurRad="757238" dist="85725" dir="3000000" algn="bl" rotWithShape="0">
              <a:srgbClr val="F3F3F3">
                <a:alpha val="57647"/>
              </a:srgbClr>
            </a:outerShdw>
            <a:reflection endPos="30000" dist="38100" dir="5400000" fadeDir="5400012"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1"/>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7" name="Google Shape;77;p1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8"/>
        <p:cNvGrpSpPr/>
        <p:nvPr/>
      </p:nvGrpSpPr>
      <p:grpSpPr>
        <a:xfrm>
          <a:off x="0" y="0"/>
          <a:ext cx="0" cy="0"/>
          <a:chOff x="0" y="0"/>
          <a:chExt cx="0" cy="0"/>
        </a:xfrm>
      </p:grpSpPr>
      <p:grpSp>
        <p:nvGrpSpPr>
          <p:cNvPr id="79" name="Google Shape;79;p12"/>
          <p:cNvGrpSpPr/>
          <p:nvPr/>
        </p:nvGrpSpPr>
        <p:grpSpPr>
          <a:xfrm>
            <a:off x="6098378" y="5"/>
            <a:ext cx="3045625" cy="2030570"/>
            <a:chOff x="6098378" y="5"/>
            <a:chExt cx="3045625" cy="2030570"/>
          </a:xfrm>
        </p:grpSpPr>
        <p:sp>
          <p:nvSpPr>
            <p:cNvPr id="80" name="Google Shape;80;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12"/>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6" name="Google Shape;86;p12"/>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87" name="Google Shape;87;p1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pic>
        <p:nvPicPr>
          <p:cNvPr id="24" name="Google Shape;24;p3"/>
          <p:cNvPicPr preferRelativeResize="0"/>
          <p:nvPr/>
        </p:nvPicPr>
        <p:blipFill rotWithShape="1">
          <a:blip r:embed="rId2">
            <a:alphaModFix amt="12000"/>
          </a:blip>
          <a:srcRect/>
          <a:stretch/>
        </p:blipFill>
        <p:spPr>
          <a:xfrm>
            <a:off x="0" y="0"/>
            <a:ext cx="9144000" cy="5995852"/>
          </a:xfrm>
          <a:prstGeom prst="rect">
            <a:avLst/>
          </a:prstGeom>
          <a:noFill/>
          <a:ln>
            <a:noFill/>
          </a:ln>
        </p:spPr>
      </p:pic>
      <p:pic>
        <p:nvPicPr>
          <p:cNvPr id="25" name="Google Shape;25;p3"/>
          <p:cNvPicPr preferRelativeResize="0"/>
          <p:nvPr/>
        </p:nvPicPr>
        <p:blipFill rotWithShape="1">
          <a:blip r:embed="rId3">
            <a:alphaModFix/>
          </a:blip>
          <a:srcRect/>
          <a:stretch/>
        </p:blipFill>
        <p:spPr>
          <a:xfrm>
            <a:off x="6832526" y="410000"/>
            <a:ext cx="1999772" cy="607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
        <p:cNvGrpSpPr/>
        <p:nvPr/>
      </p:nvGrpSpPr>
      <p:grpSpPr>
        <a:xfrm>
          <a:off x="0" y="0"/>
          <a:ext cx="0" cy="0"/>
          <a:chOff x="0" y="0"/>
          <a:chExt cx="0" cy="0"/>
        </a:xfrm>
      </p:grpSpPr>
      <p:sp>
        <p:nvSpPr>
          <p:cNvPr id="27" name="Google Shape;27;p4"/>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 name="Google Shape;28;p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9" name="Google Shape;29;p4"/>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4"/>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32" name="Google Shape;32;p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pic>
        <p:nvPicPr>
          <p:cNvPr id="33" name="Google Shape;33;p4"/>
          <p:cNvPicPr preferRelativeResize="0"/>
          <p:nvPr/>
        </p:nvPicPr>
        <p:blipFill rotWithShape="1">
          <a:blip r:embed="rId2">
            <a:alphaModFix/>
          </a:blip>
          <a:srcRect/>
          <a:stretch/>
        </p:blipFill>
        <p:spPr>
          <a:xfrm>
            <a:off x="1244237" y="160437"/>
            <a:ext cx="2087726" cy="6345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6098378" y="5"/>
            <a:ext cx="3045625" cy="2030570"/>
            <a:chOff x="6098378" y="5"/>
            <a:chExt cx="3045625" cy="2030570"/>
          </a:xfrm>
        </p:grpSpPr>
        <p:sp>
          <p:nvSpPr>
            <p:cNvPr id="36" name="Google Shape;36;p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 name="Google Shape;41;p5"/>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2" name="Google Shape;42;p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pic>
        <p:nvPicPr>
          <p:cNvPr id="43" name="Google Shape;43;p5"/>
          <p:cNvPicPr preferRelativeResize="0"/>
          <p:nvPr/>
        </p:nvPicPr>
        <p:blipFill rotWithShape="1">
          <a:blip r:embed="rId2">
            <a:alphaModFix/>
          </a:blip>
          <a:srcRect l="4751" t="7465" r="11001" b="32525"/>
          <a:stretch/>
        </p:blipFill>
        <p:spPr>
          <a:xfrm>
            <a:off x="693350" y="155650"/>
            <a:ext cx="3175776" cy="7923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pic>
        <p:nvPicPr>
          <p:cNvPr id="46" name="Google Shape;46;p6"/>
          <p:cNvPicPr preferRelativeResize="0"/>
          <p:nvPr/>
        </p:nvPicPr>
        <p:blipFill rotWithShape="1">
          <a:blip r:embed="rId2">
            <a:alphaModFix/>
          </a:blip>
          <a:srcRect/>
          <a:stretch/>
        </p:blipFill>
        <p:spPr>
          <a:xfrm>
            <a:off x="7721974" y="4594100"/>
            <a:ext cx="1315501" cy="399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grpSp>
        <p:nvGrpSpPr>
          <p:cNvPr id="48" name="Google Shape;48;p7"/>
          <p:cNvGrpSpPr/>
          <p:nvPr/>
        </p:nvGrpSpPr>
        <p:grpSpPr>
          <a:xfrm>
            <a:off x="0" y="3903669"/>
            <a:ext cx="9144000" cy="1239925"/>
            <a:chOff x="0" y="3903669"/>
            <a:chExt cx="9144000" cy="1239925"/>
          </a:xfrm>
        </p:grpSpPr>
        <p:sp>
          <p:nvSpPr>
            <p:cNvPr id="49" name="Google Shape;49;p7"/>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7"/>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5" name="Google Shape;55;p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 name="Google Shape;59;p8"/>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0" name="Google Shape;60;p8"/>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1" name="Google Shape;61;p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p9"/>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5" name="Google Shape;65;p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66"/>
        <p:cNvGrpSpPr/>
        <p:nvPr/>
      </p:nvGrpSpPr>
      <p:grpSpPr>
        <a:xfrm>
          <a:off x="0" y="0"/>
          <a:ext cx="0" cy="0"/>
          <a:chOff x="0" y="0"/>
          <a:chExt cx="0" cy="0"/>
        </a:xfrm>
      </p:grpSpPr>
      <p:grpSp>
        <p:nvGrpSpPr>
          <p:cNvPr id="67" name="Google Shape;67;p10"/>
          <p:cNvGrpSpPr/>
          <p:nvPr/>
        </p:nvGrpSpPr>
        <p:grpSpPr>
          <a:xfrm>
            <a:off x="6098378" y="5"/>
            <a:ext cx="3045625" cy="2030570"/>
            <a:chOff x="6098378" y="5"/>
            <a:chExt cx="3045625" cy="2030570"/>
          </a:xfrm>
        </p:grpSpPr>
        <p:sp>
          <p:nvSpPr>
            <p:cNvPr id="68" name="Google Shape;68;p10"/>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0"/>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0"/>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0"/>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0"/>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10"/>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74" name="Google Shape;74;p1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598100" y="1323025"/>
            <a:ext cx="5613600" cy="1290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s" sz="4000" dirty="0"/>
              <a:t>PROYECTO DE FIN DE CARRERA </a:t>
            </a:r>
            <a:endParaRPr sz="4000" dirty="0"/>
          </a:p>
        </p:txBody>
      </p:sp>
      <p:sp>
        <p:nvSpPr>
          <p:cNvPr id="93" name="Google Shape;93;p13"/>
          <p:cNvSpPr txBox="1">
            <a:spLocks noGrp="1"/>
          </p:cNvSpPr>
          <p:nvPr>
            <p:ph type="subTitle" idx="1"/>
          </p:nvPr>
        </p:nvSpPr>
        <p:spPr>
          <a:xfrm>
            <a:off x="598100" y="2765001"/>
            <a:ext cx="5316600" cy="10723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s" b="1" dirty="0"/>
              <a:t>Tema:</a:t>
            </a:r>
            <a:r>
              <a:rPr lang="es" dirty="0"/>
              <a:t> </a:t>
            </a:r>
            <a:r>
              <a:rPr lang="es-ES" dirty="0"/>
              <a:t>Prototipo de una central telefónica para call center mediante software libre</a:t>
            </a:r>
            <a:endParaRPr dirty="0"/>
          </a:p>
        </p:txBody>
      </p:sp>
      <p:sp>
        <p:nvSpPr>
          <p:cNvPr id="94" name="Google Shape;94;p13"/>
          <p:cNvSpPr txBox="1">
            <a:spLocks noGrp="1"/>
          </p:cNvSpPr>
          <p:nvPr>
            <p:ph type="subTitle" idx="1"/>
          </p:nvPr>
        </p:nvSpPr>
        <p:spPr>
          <a:xfrm>
            <a:off x="598100" y="3988475"/>
            <a:ext cx="5613600" cy="4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s" b="1" i="1" dirty="0"/>
              <a:t>Autor: </a:t>
            </a:r>
            <a:r>
              <a:rPr lang="es" i="1" dirty="0"/>
              <a:t>Gabriela Stefania Guañuna Choez</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Herramientas utilizadas </a:t>
            </a:r>
            <a:endParaRPr dirty="0"/>
          </a:p>
        </p:txBody>
      </p:sp>
      <p:sp>
        <p:nvSpPr>
          <p:cNvPr id="168" name="Google Shape;168;p24"/>
          <p:cNvSpPr txBox="1"/>
          <p:nvPr/>
        </p:nvSpPr>
        <p:spPr>
          <a:xfrm>
            <a:off x="3466214" y="889056"/>
            <a:ext cx="5187707" cy="3991288"/>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ES" sz="1200" b="1" dirty="0">
                <a:latin typeface="+mj-lt"/>
                <a:ea typeface="Roboto"/>
                <a:cs typeface="Roboto"/>
                <a:sym typeface="Roboto"/>
              </a:rPr>
              <a:t>Un Call Center Virtual o en la nube </a:t>
            </a:r>
            <a:r>
              <a:rPr lang="es-ES" sz="1200" dirty="0">
                <a:latin typeface="+mj-lt"/>
                <a:ea typeface="Roboto"/>
                <a:cs typeface="Roboto"/>
                <a:sym typeface="Roboto"/>
              </a:rPr>
              <a:t>es un sistema telefónico alojado en Internet por medio de un SERVER VIRTUAL con un software de telefonía especializado como Issabel y un sistema operativo como CENTOS , Windows entre otros , gracias a este sistema usted puede hacer o realizar llamadas por medio de canales SIP gracias a este sistema se puede almacenar llamadas grabación y reportes de las mismas.</a:t>
            </a:r>
          </a:p>
          <a:p>
            <a:pPr marL="0" lvl="0" indent="0" algn="just" rtl="0">
              <a:lnSpc>
                <a:spcPct val="115000"/>
              </a:lnSpc>
              <a:spcBef>
                <a:spcPts val="1200"/>
              </a:spcBef>
              <a:spcAft>
                <a:spcPts val="0"/>
              </a:spcAft>
              <a:buNone/>
            </a:pPr>
            <a:endParaRPr lang="es-ES" sz="1200" b="1" dirty="0">
              <a:latin typeface="+mj-lt"/>
              <a:ea typeface="Roboto"/>
              <a:cs typeface="Roboto"/>
              <a:sym typeface="Roboto"/>
            </a:endParaRPr>
          </a:p>
          <a:p>
            <a:pPr marL="0" lvl="0" indent="0" algn="just" rtl="0">
              <a:lnSpc>
                <a:spcPct val="115000"/>
              </a:lnSpc>
              <a:spcBef>
                <a:spcPts val="1200"/>
              </a:spcBef>
              <a:spcAft>
                <a:spcPts val="0"/>
              </a:spcAft>
              <a:buNone/>
            </a:pPr>
            <a:r>
              <a:rPr lang="es-ES" sz="1200" b="1" dirty="0">
                <a:latin typeface="+mj-lt"/>
                <a:ea typeface="Roboto"/>
                <a:cs typeface="Roboto"/>
                <a:sym typeface="Roboto"/>
              </a:rPr>
              <a:t>Las troncales SIP </a:t>
            </a:r>
            <a:r>
              <a:rPr lang="es-ES" sz="1200" dirty="0">
                <a:latin typeface="+mj-lt"/>
                <a:ea typeface="Roboto"/>
                <a:cs typeface="Roboto"/>
                <a:sym typeface="Roboto"/>
              </a:rPr>
              <a:t>son servicios que prestan las empresas de telecomunicaciones para soluciones de comunicación es el reemplazo a las viejas troncales E1, estas troncales pueden manejas una gran cantidad de canales VOIP (líneas telefónicas IP) .</a:t>
            </a:r>
          </a:p>
          <a:p>
            <a:pPr marL="0" lvl="0" indent="0" algn="just" rtl="0">
              <a:lnSpc>
                <a:spcPct val="115000"/>
              </a:lnSpc>
              <a:spcBef>
                <a:spcPts val="1200"/>
              </a:spcBef>
              <a:spcAft>
                <a:spcPts val="0"/>
              </a:spcAft>
              <a:buNone/>
            </a:pPr>
            <a:r>
              <a:rPr lang="es-ES" sz="1200" b="1" dirty="0">
                <a:latin typeface="+mj-lt"/>
                <a:ea typeface="Roboto"/>
                <a:cs typeface="Roboto"/>
                <a:sym typeface="Roboto"/>
              </a:rPr>
              <a:t>El estándar SIP </a:t>
            </a:r>
            <a:r>
              <a:rPr lang="es-ES" sz="1200" dirty="0">
                <a:latin typeface="+mj-lt"/>
                <a:ea typeface="Roboto"/>
                <a:cs typeface="Roboto"/>
                <a:sym typeface="Roboto"/>
              </a:rPr>
              <a:t>(Session Initiation Protocol), permite que las llamadas de voz se hagan a través de VoIP, para ello se recurre a los troncales SIP, que reemplaza los servicios de llamadas por conexión tradicional a llamadas realizadas por internet.</a:t>
            </a:r>
          </a:p>
        </p:txBody>
      </p:sp>
      <p:pic>
        <p:nvPicPr>
          <p:cNvPr id="2" name="Imagen 1">
            <a:extLst>
              <a:ext uri="{FF2B5EF4-FFF2-40B4-BE49-F238E27FC236}">
                <a16:creationId xmlns:a16="http://schemas.microsoft.com/office/drawing/2014/main" id="{4B1BB1C6-7E04-4C00-9AA9-EE51FF9B6588}"/>
              </a:ext>
            </a:extLst>
          </p:cNvPr>
          <p:cNvPicPr>
            <a:picLocks noChangeAspect="1"/>
          </p:cNvPicPr>
          <p:nvPr/>
        </p:nvPicPr>
        <p:blipFill>
          <a:blip r:embed="rId3"/>
          <a:stretch>
            <a:fillRect/>
          </a:stretch>
        </p:blipFill>
        <p:spPr>
          <a:xfrm>
            <a:off x="490079" y="1207857"/>
            <a:ext cx="2810113" cy="1363893"/>
          </a:xfrm>
          <a:prstGeom prst="rect">
            <a:avLst/>
          </a:prstGeom>
        </p:spPr>
      </p:pic>
      <p:pic>
        <p:nvPicPr>
          <p:cNvPr id="3" name="Imagen 2">
            <a:extLst>
              <a:ext uri="{FF2B5EF4-FFF2-40B4-BE49-F238E27FC236}">
                <a16:creationId xmlns:a16="http://schemas.microsoft.com/office/drawing/2014/main" id="{B7416C5B-6E69-4E47-B2FC-5C95EC1E9896}"/>
              </a:ext>
            </a:extLst>
          </p:cNvPr>
          <p:cNvPicPr>
            <a:picLocks noChangeAspect="1"/>
          </p:cNvPicPr>
          <p:nvPr/>
        </p:nvPicPr>
        <p:blipFill>
          <a:blip r:embed="rId4"/>
          <a:stretch>
            <a:fillRect/>
          </a:stretch>
        </p:blipFill>
        <p:spPr>
          <a:xfrm>
            <a:off x="490079" y="3135995"/>
            <a:ext cx="2907768" cy="1363893"/>
          </a:xfrm>
          <a:prstGeom prst="rect">
            <a:avLst/>
          </a:prstGeom>
        </p:spPr>
      </p:pic>
    </p:spTree>
    <p:extLst>
      <p:ext uri="{BB962C8B-B14F-4D97-AF65-F5344CB8AC3E}">
        <p14:creationId xmlns:p14="http://schemas.microsoft.com/office/powerpoint/2010/main" val="843338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2400" dirty="0"/>
              <a:t>Beneficios de call center Virtual o en la nube</a:t>
            </a:r>
            <a:r>
              <a:rPr lang="es" dirty="0"/>
              <a:t> </a:t>
            </a:r>
            <a:endParaRPr dirty="0"/>
          </a:p>
        </p:txBody>
      </p:sp>
      <p:sp>
        <p:nvSpPr>
          <p:cNvPr id="168" name="Google Shape;168;p24"/>
          <p:cNvSpPr txBox="1"/>
          <p:nvPr/>
        </p:nvSpPr>
        <p:spPr>
          <a:xfrm>
            <a:off x="473640" y="1017800"/>
            <a:ext cx="7941540" cy="3599895"/>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ES" sz="1200" b="1" dirty="0">
                <a:latin typeface="+mj-lt"/>
                <a:ea typeface="Roboto"/>
                <a:cs typeface="Roboto"/>
                <a:sym typeface="Roboto"/>
              </a:rPr>
              <a:t>Un sistema Polivalente</a:t>
            </a:r>
          </a:p>
          <a:p>
            <a:pPr marL="0" lvl="0" indent="0" algn="just" rtl="0">
              <a:lnSpc>
                <a:spcPct val="115000"/>
              </a:lnSpc>
              <a:spcBef>
                <a:spcPts val="1200"/>
              </a:spcBef>
              <a:spcAft>
                <a:spcPts val="0"/>
              </a:spcAft>
              <a:buNone/>
            </a:pPr>
            <a:r>
              <a:rPr lang="es-ES" sz="1200" b="1" dirty="0">
                <a:latin typeface="+mj-lt"/>
                <a:ea typeface="Roboto"/>
                <a:cs typeface="Roboto"/>
                <a:sym typeface="Roboto"/>
              </a:rPr>
              <a:t>• </a:t>
            </a:r>
            <a:r>
              <a:rPr lang="es-ES" sz="1200" dirty="0">
                <a:latin typeface="+mj-lt"/>
                <a:ea typeface="Roboto"/>
                <a:cs typeface="Roboto"/>
                <a:sym typeface="Roboto"/>
              </a:rPr>
              <a:t>Por ser un sistema en al nube su disponibilidad es del 99% y accesible desde cualquier parte del mundo.</a:t>
            </a:r>
          </a:p>
          <a:p>
            <a:pPr marL="0" lvl="0" indent="0" algn="just" rtl="0">
              <a:lnSpc>
                <a:spcPct val="115000"/>
              </a:lnSpc>
              <a:spcBef>
                <a:spcPts val="1200"/>
              </a:spcBef>
              <a:spcAft>
                <a:spcPts val="0"/>
              </a:spcAft>
              <a:buNone/>
            </a:pPr>
            <a:r>
              <a:rPr lang="es-ES" sz="1200" b="1" dirty="0">
                <a:latin typeface="+mj-lt"/>
                <a:ea typeface="Roboto"/>
                <a:cs typeface="Roboto"/>
                <a:sym typeface="Roboto"/>
              </a:rPr>
              <a:t>Baja inversión</a:t>
            </a:r>
          </a:p>
          <a:p>
            <a:pPr marL="0" lvl="0" indent="0" algn="just" rtl="0">
              <a:lnSpc>
                <a:spcPct val="115000"/>
              </a:lnSpc>
              <a:spcBef>
                <a:spcPts val="1200"/>
              </a:spcBef>
              <a:spcAft>
                <a:spcPts val="0"/>
              </a:spcAft>
              <a:buNone/>
            </a:pPr>
            <a:r>
              <a:rPr lang="es-ES" sz="1200" b="1" dirty="0">
                <a:latin typeface="+mj-lt"/>
                <a:ea typeface="Roboto"/>
                <a:cs typeface="Roboto"/>
                <a:sym typeface="Roboto"/>
              </a:rPr>
              <a:t>• </a:t>
            </a:r>
            <a:r>
              <a:rPr lang="es-ES" sz="1200" dirty="0">
                <a:latin typeface="+mj-lt"/>
                <a:ea typeface="Roboto"/>
                <a:cs typeface="Roboto"/>
                <a:sym typeface="Roboto"/>
              </a:rPr>
              <a:t>No necesita una gran inversión , sistema sin cláusula de permanencia, tenga una solución Call Center Virtual versátil.</a:t>
            </a:r>
          </a:p>
          <a:p>
            <a:pPr marL="0" lvl="0" indent="0" algn="just" rtl="0">
              <a:lnSpc>
                <a:spcPct val="115000"/>
              </a:lnSpc>
              <a:spcBef>
                <a:spcPts val="1200"/>
              </a:spcBef>
              <a:spcAft>
                <a:spcPts val="0"/>
              </a:spcAft>
              <a:buNone/>
            </a:pPr>
            <a:r>
              <a:rPr lang="es-ES" sz="1200" b="1" dirty="0">
                <a:latin typeface="+mj-lt"/>
                <a:ea typeface="Roboto"/>
                <a:cs typeface="Roboto"/>
                <a:sym typeface="Roboto"/>
              </a:rPr>
              <a:t>Valor mensual según su gasto</a:t>
            </a:r>
          </a:p>
          <a:p>
            <a:pPr marL="0" lvl="0" indent="0" algn="just" rtl="0">
              <a:lnSpc>
                <a:spcPct val="115000"/>
              </a:lnSpc>
              <a:spcBef>
                <a:spcPts val="1200"/>
              </a:spcBef>
              <a:spcAft>
                <a:spcPts val="0"/>
              </a:spcAft>
              <a:buNone/>
            </a:pPr>
            <a:r>
              <a:rPr lang="es-ES" sz="1200" b="1" dirty="0">
                <a:latin typeface="+mj-lt"/>
                <a:ea typeface="Roboto"/>
                <a:cs typeface="Roboto"/>
                <a:sym typeface="Roboto"/>
              </a:rPr>
              <a:t>• </a:t>
            </a:r>
            <a:r>
              <a:rPr lang="es-ES" sz="1200" dirty="0">
                <a:latin typeface="+mj-lt"/>
                <a:ea typeface="Roboto"/>
                <a:cs typeface="Roboto"/>
                <a:sym typeface="Roboto"/>
              </a:rPr>
              <a:t>Gracias a la flexibilidad de el Call Center virtual , usted contrata solo los recursos que necesita , ampliando su numero o decreciendo el mismo numero de recursos necesarios.</a:t>
            </a:r>
          </a:p>
          <a:p>
            <a:pPr marL="0" lvl="0" indent="0" algn="just" rtl="0">
              <a:lnSpc>
                <a:spcPct val="115000"/>
              </a:lnSpc>
              <a:spcBef>
                <a:spcPts val="1200"/>
              </a:spcBef>
              <a:spcAft>
                <a:spcPts val="0"/>
              </a:spcAft>
              <a:buNone/>
            </a:pPr>
            <a:r>
              <a:rPr lang="es-ES" sz="1200" b="1" dirty="0">
                <a:latin typeface="+mj-lt"/>
                <a:ea typeface="Roboto"/>
                <a:cs typeface="Roboto"/>
                <a:sym typeface="Roboto"/>
              </a:rPr>
              <a:t>Fácil de gestionar vía WEB</a:t>
            </a:r>
          </a:p>
          <a:p>
            <a:pPr marL="0" lvl="0" indent="0" algn="just" rtl="0">
              <a:lnSpc>
                <a:spcPct val="115000"/>
              </a:lnSpc>
              <a:spcBef>
                <a:spcPts val="1200"/>
              </a:spcBef>
              <a:spcAft>
                <a:spcPts val="0"/>
              </a:spcAft>
              <a:buNone/>
            </a:pPr>
            <a:r>
              <a:rPr lang="es-ES" sz="1200" b="1" dirty="0">
                <a:latin typeface="+mj-lt"/>
                <a:ea typeface="Roboto"/>
                <a:cs typeface="Roboto"/>
                <a:sym typeface="Roboto"/>
              </a:rPr>
              <a:t>• </a:t>
            </a:r>
            <a:r>
              <a:rPr lang="es-ES" sz="1200" dirty="0">
                <a:latin typeface="+mj-lt"/>
                <a:ea typeface="Roboto"/>
                <a:cs typeface="Roboto"/>
                <a:sym typeface="Roboto"/>
              </a:rPr>
              <a:t>Las interfaz Web intuitiva del Call Center Virtual son s fáciles de utilizar, supervisar y podrá realizar cambios en el servicio en cualquier momento, muy fácil y seguro.</a:t>
            </a:r>
          </a:p>
          <a:p>
            <a:pPr marL="0" lvl="0" indent="0" algn="just" rtl="0">
              <a:lnSpc>
                <a:spcPct val="115000"/>
              </a:lnSpc>
              <a:spcBef>
                <a:spcPts val="1200"/>
              </a:spcBef>
              <a:spcAft>
                <a:spcPts val="0"/>
              </a:spcAft>
              <a:buNone/>
            </a:pPr>
            <a:endParaRPr lang="es-ES" sz="1200" b="1" dirty="0">
              <a:latin typeface="+mj-lt"/>
              <a:ea typeface="Roboto"/>
              <a:cs typeface="Roboto"/>
              <a:sym typeface="Roboto"/>
            </a:endParaRPr>
          </a:p>
        </p:txBody>
      </p:sp>
    </p:spTree>
    <p:extLst>
      <p:ext uri="{BB962C8B-B14F-4D97-AF65-F5344CB8AC3E}">
        <p14:creationId xmlns:p14="http://schemas.microsoft.com/office/powerpoint/2010/main" val="83738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Instalación</a:t>
            </a:r>
            <a:endParaRPr dirty="0"/>
          </a:p>
        </p:txBody>
      </p:sp>
      <p:pic>
        <p:nvPicPr>
          <p:cNvPr id="2" name="Imagen 1">
            <a:extLst>
              <a:ext uri="{FF2B5EF4-FFF2-40B4-BE49-F238E27FC236}">
                <a16:creationId xmlns:a16="http://schemas.microsoft.com/office/drawing/2014/main" id="{5622BE54-9EFA-48D1-8609-4A0E0EB1FF18}"/>
              </a:ext>
            </a:extLst>
          </p:cNvPr>
          <p:cNvPicPr>
            <a:picLocks noChangeAspect="1"/>
          </p:cNvPicPr>
          <p:nvPr/>
        </p:nvPicPr>
        <p:blipFill>
          <a:blip r:embed="rId3"/>
          <a:stretch>
            <a:fillRect/>
          </a:stretch>
        </p:blipFill>
        <p:spPr>
          <a:xfrm>
            <a:off x="520903" y="1098396"/>
            <a:ext cx="2506814" cy="1409022"/>
          </a:xfrm>
          <a:prstGeom prst="rect">
            <a:avLst/>
          </a:prstGeom>
        </p:spPr>
      </p:pic>
      <p:pic>
        <p:nvPicPr>
          <p:cNvPr id="3" name="Imagen 2">
            <a:extLst>
              <a:ext uri="{FF2B5EF4-FFF2-40B4-BE49-F238E27FC236}">
                <a16:creationId xmlns:a16="http://schemas.microsoft.com/office/drawing/2014/main" id="{10631EC1-4F55-4495-85D8-30ECB147F7A9}"/>
              </a:ext>
            </a:extLst>
          </p:cNvPr>
          <p:cNvPicPr>
            <a:picLocks noChangeAspect="1"/>
          </p:cNvPicPr>
          <p:nvPr/>
        </p:nvPicPr>
        <p:blipFill>
          <a:blip r:embed="rId4"/>
          <a:stretch>
            <a:fillRect/>
          </a:stretch>
        </p:blipFill>
        <p:spPr>
          <a:xfrm>
            <a:off x="3146910" y="1066230"/>
            <a:ext cx="2621268" cy="1473354"/>
          </a:xfrm>
          <a:prstGeom prst="rect">
            <a:avLst/>
          </a:prstGeom>
        </p:spPr>
      </p:pic>
      <p:pic>
        <p:nvPicPr>
          <p:cNvPr id="4" name="Imagen 3">
            <a:extLst>
              <a:ext uri="{FF2B5EF4-FFF2-40B4-BE49-F238E27FC236}">
                <a16:creationId xmlns:a16="http://schemas.microsoft.com/office/drawing/2014/main" id="{3B840492-0939-4BD7-83FB-31752184C33A}"/>
              </a:ext>
            </a:extLst>
          </p:cNvPr>
          <p:cNvPicPr>
            <a:picLocks noChangeAspect="1"/>
          </p:cNvPicPr>
          <p:nvPr/>
        </p:nvPicPr>
        <p:blipFill>
          <a:blip r:embed="rId5"/>
          <a:stretch>
            <a:fillRect/>
          </a:stretch>
        </p:blipFill>
        <p:spPr>
          <a:xfrm>
            <a:off x="5887371" y="1066230"/>
            <a:ext cx="2621267" cy="1473354"/>
          </a:xfrm>
          <a:prstGeom prst="rect">
            <a:avLst/>
          </a:prstGeom>
        </p:spPr>
      </p:pic>
      <p:pic>
        <p:nvPicPr>
          <p:cNvPr id="5" name="Imagen 4">
            <a:extLst>
              <a:ext uri="{FF2B5EF4-FFF2-40B4-BE49-F238E27FC236}">
                <a16:creationId xmlns:a16="http://schemas.microsoft.com/office/drawing/2014/main" id="{97FAE82A-330C-4557-96BA-CC4BD2C964D8}"/>
              </a:ext>
            </a:extLst>
          </p:cNvPr>
          <p:cNvPicPr>
            <a:picLocks noChangeAspect="1"/>
          </p:cNvPicPr>
          <p:nvPr/>
        </p:nvPicPr>
        <p:blipFill>
          <a:blip r:embed="rId6"/>
          <a:stretch>
            <a:fillRect/>
          </a:stretch>
        </p:blipFill>
        <p:spPr>
          <a:xfrm>
            <a:off x="483437" y="2935676"/>
            <a:ext cx="2621268" cy="1473354"/>
          </a:xfrm>
          <a:prstGeom prst="rect">
            <a:avLst/>
          </a:prstGeom>
        </p:spPr>
      </p:pic>
      <p:pic>
        <p:nvPicPr>
          <p:cNvPr id="6" name="Imagen 5">
            <a:extLst>
              <a:ext uri="{FF2B5EF4-FFF2-40B4-BE49-F238E27FC236}">
                <a16:creationId xmlns:a16="http://schemas.microsoft.com/office/drawing/2014/main" id="{DFEAD257-2A45-47DD-9796-D989E6F2F56E}"/>
              </a:ext>
            </a:extLst>
          </p:cNvPr>
          <p:cNvPicPr>
            <a:picLocks noChangeAspect="1"/>
          </p:cNvPicPr>
          <p:nvPr/>
        </p:nvPicPr>
        <p:blipFill>
          <a:blip r:embed="rId7"/>
          <a:stretch>
            <a:fillRect/>
          </a:stretch>
        </p:blipFill>
        <p:spPr>
          <a:xfrm>
            <a:off x="3204140" y="2935676"/>
            <a:ext cx="2621268" cy="1473354"/>
          </a:xfrm>
          <a:prstGeom prst="rect">
            <a:avLst/>
          </a:prstGeom>
        </p:spPr>
      </p:pic>
      <p:pic>
        <p:nvPicPr>
          <p:cNvPr id="7" name="Imagen 6">
            <a:extLst>
              <a:ext uri="{FF2B5EF4-FFF2-40B4-BE49-F238E27FC236}">
                <a16:creationId xmlns:a16="http://schemas.microsoft.com/office/drawing/2014/main" id="{9C41D988-A532-48B0-8C55-C0AF6903D567}"/>
              </a:ext>
            </a:extLst>
          </p:cNvPr>
          <p:cNvPicPr>
            <a:picLocks noChangeAspect="1"/>
          </p:cNvPicPr>
          <p:nvPr/>
        </p:nvPicPr>
        <p:blipFill>
          <a:blip r:embed="rId8"/>
          <a:stretch>
            <a:fillRect/>
          </a:stretch>
        </p:blipFill>
        <p:spPr>
          <a:xfrm>
            <a:off x="5961893" y="2935675"/>
            <a:ext cx="2621268" cy="14733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Instalación</a:t>
            </a:r>
            <a:endParaRPr dirty="0"/>
          </a:p>
        </p:txBody>
      </p:sp>
      <p:pic>
        <p:nvPicPr>
          <p:cNvPr id="2" name="Imagen 1">
            <a:extLst>
              <a:ext uri="{FF2B5EF4-FFF2-40B4-BE49-F238E27FC236}">
                <a16:creationId xmlns:a16="http://schemas.microsoft.com/office/drawing/2014/main" id="{9021C1A1-EE6E-477B-A99B-D756AC6CB792}"/>
              </a:ext>
            </a:extLst>
          </p:cNvPr>
          <p:cNvPicPr>
            <a:picLocks noChangeAspect="1"/>
          </p:cNvPicPr>
          <p:nvPr/>
        </p:nvPicPr>
        <p:blipFill>
          <a:blip r:embed="rId3"/>
          <a:stretch>
            <a:fillRect/>
          </a:stretch>
        </p:blipFill>
        <p:spPr>
          <a:xfrm>
            <a:off x="381664" y="1106878"/>
            <a:ext cx="2606177" cy="1464872"/>
          </a:xfrm>
          <a:prstGeom prst="rect">
            <a:avLst/>
          </a:prstGeom>
        </p:spPr>
      </p:pic>
      <p:pic>
        <p:nvPicPr>
          <p:cNvPr id="3" name="Imagen 2">
            <a:extLst>
              <a:ext uri="{FF2B5EF4-FFF2-40B4-BE49-F238E27FC236}">
                <a16:creationId xmlns:a16="http://schemas.microsoft.com/office/drawing/2014/main" id="{2D738A12-972C-41B1-80B8-8FBFAE2FEC4F}"/>
              </a:ext>
            </a:extLst>
          </p:cNvPr>
          <p:cNvPicPr>
            <a:picLocks noChangeAspect="1"/>
          </p:cNvPicPr>
          <p:nvPr/>
        </p:nvPicPr>
        <p:blipFill>
          <a:blip r:embed="rId4"/>
          <a:stretch>
            <a:fillRect/>
          </a:stretch>
        </p:blipFill>
        <p:spPr>
          <a:xfrm>
            <a:off x="3210724" y="1106878"/>
            <a:ext cx="2606176" cy="1464871"/>
          </a:xfrm>
          <a:prstGeom prst="rect">
            <a:avLst/>
          </a:prstGeom>
        </p:spPr>
      </p:pic>
      <p:pic>
        <p:nvPicPr>
          <p:cNvPr id="4" name="Imagen 3">
            <a:extLst>
              <a:ext uri="{FF2B5EF4-FFF2-40B4-BE49-F238E27FC236}">
                <a16:creationId xmlns:a16="http://schemas.microsoft.com/office/drawing/2014/main" id="{2CC85D3C-FC6F-4C7D-9066-2D25C3DC760A}"/>
              </a:ext>
            </a:extLst>
          </p:cNvPr>
          <p:cNvPicPr>
            <a:picLocks noChangeAspect="1"/>
          </p:cNvPicPr>
          <p:nvPr/>
        </p:nvPicPr>
        <p:blipFill>
          <a:blip r:embed="rId5"/>
          <a:stretch>
            <a:fillRect/>
          </a:stretch>
        </p:blipFill>
        <p:spPr>
          <a:xfrm>
            <a:off x="6039783" y="1083903"/>
            <a:ext cx="2647051" cy="1487846"/>
          </a:xfrm>
          <a:prstGeom prst="rect">
            <a:avLst/>
          </a:prstGeom>
        </p:spPr>
      </p:pic>
      <p:pic>
        <p:nvPicPr>
          <p:cNvPr id="5" name="Imagen 4">
            <a:extLst>
              <a:ext uri="{FF2B5EF4-FFF2-40B4-BE49-F238E27FC236}">
                <a16:creationId xmlns:a16="http://schemas.microsoft.com/office/drawing/2014/main" id="{569D752C-F77D-44FB-8278-784EF88B4FF1}"/>
              </a:ext>
            </a:extLst>
          </p:cNvPr>
          <p:cNvPicPr>
            <a:picLocks noChangeAspect="1"/>
          </p:cNvPicPr>
          <p:nvPr/>
        </p:nvPicPr>
        <p:blipFill>
          <a:blip r:embed="rId6"/>
          <a:stretch>
            <a:fillRect/>
          </a:stretch>
        </p:blipFill>
        <p:spPr>
          <a:xfrm>
            <a:off x="381664" y="3062603"/>
            <a:ext cx="2705292" cy="1520582"/>
          </a:xfrm>
          <a:prstGeom prst="rect">
            <a:avLst/>
          </a:prstGeom>
        </p:spPr>
      </p:pic>
      <p:pic>
        <p:nvPicPr>
          <p:cNvPr id="7" name="Imagen 6">
            <a:extLst>
              <a:ext uri="{FF2B5EF4-FFF2-40B4-BE49-F238E27FC236}">
                <a16:creationId xmlns:a16="http://schemas.microsoft.com/office/drawing/2014/main" id="{FB1F31BF-83DD-43DB-B074-6719C820A215}"/>
              </a:ext>
            </a:extLst>
          </p:cNvPr>
          <p:cNvPicPr>
            <a:picLocks noChangeAspect="1"/>
          </p:cNvPicPr>
          <p:nvPr/>
        </p:nvPicPr>
        <p:blipFill>
          <a:blip r:embed="rId7"/>
          <a:stretch>
            <a:fillRect/>
          </a:stretch>
        </p:blipFill>
        <p:spPr>
          <a:xfrm>
            <a:off x="3195665" y="2987130"/>
            <a:ext cx="2854261" cy="1604313"/>
          </a:xfrm>
          <a:prstGeom prst="rect">
            <a:avLst/>
          </a:prstGeom>
        </p:spPr>
      </p:pic>
      <p:pic>
        <p:nvPicPr>
          <p:cNvPr id="8" name="Imagen 7">
            <a:extLst>
              <a:ext uri="{FF2B5EF4-FFF2-40B4-BE49-F238E27FC236}">
                <a16:creationId xmlns:a16="http://schemas.microsoft.com/office/drawing/2014/main" id="{A23B8AFB-8357-4E76-923D-D6BE00A63AA5}"/>
              </a:ext>
            </a:extLst>
          </p:cNvPr>
          <p:cNvPicPr>
            <a:picLocks noChangeAspect="1"/>
          </p:cNvPicPr>
          <p:nvPr/>
        </p:nvPicPr>
        <p:blipFill>
          <a:blip r:embed="rId8"/>
          <a:stretch>
            <a:fillRect/>
          </a:stretch>
        </p:blipFill>
        <p:spPr>
          <a:xfrm>
            <a:off x="6255804" y="2987131"/>
            <a:ext cx="2647051" cy="15882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Instalación</a:t>
            </a:r>
            <a:endParaRPr dirty="0"/>
          </a:p>
        </p:txBody>
      </p:sp>
      <p:pic>
        <p:nvPicPr>
          <p:cNvPr id="6" name="Imagen 5">
            <a:extLst>
              <a:ext uri="{FF2B5EF4-FFF2-40B4-BE49-F238E27FC236}">
                <a16:creationId xmlns:a16="http://schemas.microsoft.com/office/drawing/2014/main" id="{4662C623-E0E0-4CC5-A13A-BBC6AD5156B5}"/>
              </a:ext>
            </a:extLst>
          </p:cNvPr>
          <p:cNvPicPr>
            <a:picLocks noChangeAspect="1"/>
          </p:cNvPicPr>
          <p:nvPr/>
        </p:nvPicPr>
        <p:blipFill>
          <a:blip r:embed="rId3"/>
          <a:stretch>
            <a:fillRect/>
          </a:stretch>
        </p:blipFill>
        <p:spPr>
          <a:xfrm>
            <a:off x="311700" y="1128143"/>
            <a:ext cx="2633611" cy="1480292"/>
          </a:xfrm>
          <a:prstGeom prst="rect">
            <a:avLst/>
          </a:prstGeom>
        </p:spPr>
      </p:pic>
      <p:pic>
        <p:nvPicPr>
          <p:cNvPr id="9" name="Imagen 8">
            <a:extLst>
              <a:ext uri="{FF2B5EF4-FFF2-40B4-BE49-F238E27FC236}">
                <a16:creationId xmlns:a16="http://schemas.microsoft.com/office/drawing/2014/main" id="{7098CDEA-76D9-4675-9E17-692D5B6CFAA4}"/>
              </a:ext>
            </a:extLst>
          </p:cNvPr>
          <p:cNvPicPr>
            <a:picLocks noChangeAspect="1"/>
          </p:cNvPicPr>
          <p:nvPr/>
        </p:nvPicPr>
        <p:blipFill>
          <a:blip r:embed="rId4"/>
          <a:stretch>
            <a:fillRect/>
          </a:stretch>
        </p:blipFill>
        <p:spPr>
          <a:xfrm>
            <a:off x="3136603" y="1090810"/>
            <a:ext cx="2700763" cy="1518036"/>
          </a:xfrm>
          <a:prstGeom prst="rect">
            <a:avLst/>
          </a:prstGeom>
        </p:spPr>
      </p:pic>
      <p:pic>
        <p:nvPicPr>
          <p:cNvPr id="10" name="Imagen 9">
            <a:extLst>
              <a:ext uri="{FF2B5EF4-FFF2-40B4-BE49-F238E27FC236}">
                <a16:creationId xmlns:a16="http://schemas.microsoft.com/office/drawing/2014/main" id="{8A16A6A0-2EE7-4059-A442-10A7EF83DB08}"/>
              </a:ext>
            </a:extLst>
          </p:cNvPr>
          <p:cNvPicPr>
            <a:picLocks noChangeAspect="1"/>
          </p:cNvPicPr>
          <p:nvPr/>
        </p:nvPicPr>
        <p:blipFill>
          <a:blip r:embed="rId5"/>
          <a:stretch>
            <a:fillRect/>
          </a:stretch>
        </p:blipFill>
        <p:spPr>
          <a:xfrm>
            <a:off x="5943600" y="1087991"/>
            <a:ext cx="2700761" cy="1518035"/>
          </a:xfrm>
          <a:prstGeom prst="rect">
            <a:avLst/>
          </a:prstGeom>
        </p:spPr>
      </p:pic>
      <p:pic>
        <p:nvPicPr>
          <p:cNvPr id="11" name="Imagen 10">
            <a:extLst>
              <a:ext uri="{FF2B5EF4-FFF2-40B4-BE49-F238E27FC236}">
                <a16:creationId xmlns:a16="http://schemas.microsoft.com/office/drawing/2014/main" id="{88ABF212-FABB-42D4-8A52-23FCD6A8647A}"/>
              </a:ext>
            </a:extLst>
          </p:cNvPr>
          <p:cNvPicPr>
            <a:picLocks noChangeAspect="1"/>
          </p:cNvPicPr>
          <p:nvPr/>
        </p:nvPicPr>
        <p:blipFill>
          <a:blip r:embed="rId6"/>
          <a:stretch>
            <a:fillRect/>
          </a:stretch>
        </p:blipFill>
        <p:spPr>
          <a:xfrm>
            <a:off x="502990" y="3084116"/>
            <a:ext cx="2701065" cy="1518206"/>
          </a:xfrm>
          <a:prstGeom prst="rect">
            <a:avLst/>
          </a:prstGeom>
        </p:spPr>
      </p:pic>
      <p:pic>
        <p:nvPicPr>
          <p:cNvPr id="12" name="Imagen 11">
            <a:extLst>
              <a:ext uri="{FF2B5EF4-FFF2-40B4-BE49-F238E27FC236}">
                <a16:creationId xmlns:a16="http://schemas.microsoft.com/office/drawing/2014/main" id="{CBE1AEB0-9208-437C-963D-4DE77BFB119D}"/>
              </a:ext>
            </a:extLst>
          </p:cNvPr>
          <p:cNvPicPr>
            <a:picLocks noChangeAspect="1"/>
          </p:cNvPicPr>
          <p:nvPr/>
        </p:nvPicPr>
        <p:blipFill>
          <a:blip r:embed="rId7"/>
          <a:stretch>
            <a:fillRect/>
          </a:stretch>
        </p:blipFill>
        <p:spPr>
          <a:xfrm>
            <a:off x="3385128" y="3084116"/>
            <a:ext cx="2700763" cy="1518036"/>
          </a:xfrm>
          <a:prstGeom prst="rect">
            <a:avLst/>
          </a:prstGeom>
        </p:spPr>
      </p:pic>
      <p:pic>
        <p:nvPicPr>
          <p:cNvPr id="13" name="Imagen 12">
            <a:extLst>
              <a:ext uri="{FF2B5EF4-FFF2-40B4-BE49-F238E27FC236}">
                <a16:creationId xmlns:a16="http://schemas.microsoft.com/office/drawing/2014/main" id="{F126BF61-F9C1-43BA-A9A4-D1B65C9D66D0}"/>
              </a:ext>
            </a:extLst>
          </p:cNvPr>
          <p:cNvPicPr>
            <a:picLocks noChangeAspect="1"/>
          </p:cNvPicPr>
          <p:nvPr/>
        </p:nvPicPr>
        <p:blipFill>
          <a:blip r:embed="rId8"/>
          <a:stretch>
            <a:fillRect/>
          </a:stretch>
        </p:blipFill>
        <p:spPr>
          <a:xfrm>
            <a:off x="6870387" y="2866978"/>
            <a:ext cx="1059745" cy="1990055"/>
          </a:xfrm>
          <a:prstGeom prst="rect">
            <a:avLst/>
          </a:prstGeom>
        </p:spPr>
      </p:pic>
    </p:spTree>
    <p:extLst>
      <p:ext uri="{BB962C8B-B14F-4D97-AF65-F5344CB8AC3E}">
        <p14:creationId xmlns:p14="http://schemas.microsoft.com/office/powerpoint/2010/main" val="509968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s" dirty="0"/>
              <a:t>Funcionamiento</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s" dirty="0"/>
              <a:t>Conclusiones</a:t>
            </a:r>
            <a:endParaRPr dirty="0"/>
          </a:p>
        </p:txBody>
      </p:sp>
    </p:spTree>
    <p:extLst>
      <p:ext uri="{BB962C8B-B14F-4D97-AF65-F5344CB8AC3E}">
        <p14:creationId xmlns:p14="http://schemas.microsoft.com/office/powerpoint/2010/main" val="165120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 dirty="0"/>
              <a:t>Conclusiones</a:t>
            </a:r>
            <a:endParaRPr dirty="0"/>
          </a:p>
        </p:txBody>
      </p:sp>
      <p:sp>
        <p:nvSpPr>
          <p:cNvPr id="202" name="Google Shape;202;p29"/>
          <p:cNvSpPr txBox="1">
            <a:spLocks noGrp="1"/>
          </p:cNvSpPr>
          <p:nvPr>
            <p:ph type="body" idx="4294967295"/>
          </p:nvPr>
        </p:nvSpPr>
        <p:spPr>
          <a:xfrm>
            <a:off x="628865" y="1595118"/>
            <a:ext cx="7877700" cy="2794800"/>
          </a:xfrm>
          <a:prstGeom prst="rect">
            <a:avLst/>
          </a:prstGeom>
          <a:noFill/>
          <a:ln>
            <a:noFill/>
          </a:ln>
        </p:spPr>
        <p:txBody>
          <a:bodyPr spcFirstLastPara="1" wrap="square" lIns="91425" tIns="91425" rIns="91425" bIns="91425" anchor="t" anchorCtr="0">
            <a:noAutofit/>
          </a:bodyPr>
          <a:lstStyle/>
          <a:p>
            <a:pPr marL="285750" indent="-285750"/>
            <a:r>
              <a:rPr lang="es-ES" sz="1400" dirty="0">
                <a:latin typeface="+mj-lt"/>
              </a:rPr>
              <a:t>Considerando la información que recopilamos, podemos decir que la forma de atención al cliente digital está aumentando. Ante estos nuevos cambios, a medida que surgen nuevas tendencias en tecnología de call center, las empresas no pueden quedarse atrás.</a:t>
            </a:r>
          </a:p>
          <a:p>
            <a:pPr marL="285750" indent="-285750"/>
            <a:endParaRPr lang="es-ES" sz="1400" dirty="0">
              <a:latin typeface="+mj-lt"/>
            </a:endParaRPr>
          </a:p>
          <a:p>
            <a:pPr marL="285750" indent="-285750"/>
            <a:r>
              <a:rPr lang="es-ES" sz="1400" dirty="0">
                <a:latin typeface="+mj-lt"/>
              </a:rPr>
              <a:t>El prototipo de PBX de call center utiliza software libre basado en PBX de Issabel para adaptarse a las diversas tecnologías utilizadas en su desarrollo.</a:t>
            </a:r>
          </a:p>
          <a:p>
            <a:pPr marL="285750" indent="-285750"/>
            <a:endParaRPr lang="es-ES" sz="1400" dirty="0">
              <a:latin typeface="+mj-lt"/>
            </a:endParaRPr>
          </a:p>
          <a:p>
            <a:pPr marL="285750" indent="-285750"/>
            <a:r>
              <a:rPr lang="es-ES" sz="1400" dirty="0">
                <a:latin typeface="+mj-lt"/>
              </a:rPr>
              <a:t>Las pruebas generadas por el prototipo de central telefónica dieron resultados positivos y confirmaron la viabilidad de este proyecto.</a:t>
            </a:r>
            <a:endParaRPr sz="1400" dirty="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 dirty="0"/>
              <a:t>Recomendaciones</a:t>
            </a:r>
            <a:endParaRPr dirty="0"/>
          </a:p>
        </p:txBody>
      </p:sp>
      <p:sp>
        <p:nvSpPr>
          <p:cNvPr id="202" name="Google Shape;202;p29"/>
          <p:cNvSpPr txBox="1">
            <a:spLocks noGrp="1"/>
          </p:cNvSpPr>
          <p:nvPr>
            <p:ph type="body" idx="4294967295"/>
          </p:nvPr>
        </p:nvSpPr>
        <p:spPr>
          <a:xfrm>
            <a:off x="628865" y="1595118"/>
            <a:ext cx="7877700" cy="2794800"/>
          </a:xfrm>
          <a:prstGeom prst="rect">
            <a:avLst/>
          </a:prstGeom>
          <a:noFill/>
          <a:ln>
            <a:noFill/>
          </a:ln>
        </p:spPr>
        <p:txBody>
          <a:bodyPr spcFirstLastPara="1" wrap="square" lIns="91425" tIns="91425" rIns="91425" bIns="91425" anchor="t" anchorCtr="0">
            <a:noAutofit/>
          </a:bodyPr>
          <a:lstStyle/>
          <a:p>
            <a:pPr marL="285750" indent="-285750" algn="just"/>
            <a:r>
              <a:rPr lang="es-ES" sz="1400" dirty="0">
                <a:latin typeface="+mj-lt"/>
              </a:rPr>
              <a:t>La tecnología evoluciona muy rápidamente con el tiempo, por lo que es recomendable considerar otro tipo de herramientas o soluciones del sistema de call center que son muy útiles y beneficiosas, tales como las herramientas de software libre.</a:t>
            </a:r>
          </a:p>
          <a:p>
            <a:pPr marL="285750" indent="-285750" algn="just"/>
            <a:endParaRPr lang="es-ES" sz="1400" dirty="0">
              <a:latin typeface="+mj-lt"/>
            </a:endParaRPr>
          </a:p>
          <a:p>
            <a:pPr marL="285750" indent="-285750" algn="just"/>
            <a:r>
              <a:rPr lang="es-ES" sz="1400" dirty="0">
                <a:latin typeface="+mj-lt"/>
              </a:rPr>
              <a:t>● Si este prototipo es mejorado o implementado con otras tecnologías y no están bajo licencia libre, entonces es recomendable tener en cuenta las herramientas a usarse ya que este proyecto fue diseñado para aminorar costos.</a:t>
            </a:r>
          </a:p>
          <a:p>
            <a:pPr marL="285750" indent="-285750" algn="just"/>
            <a:endParaRPr lang="es-ES" sz="1400" dirty="0">
              <a:latin typeface="+mj-lt"/>
            </a:endParaRPr>
          </a:p>
          <a:p>
            <a:pPr marL="285750" indent="-285750" algn="just"/>
            <a:r>
              <a:rPr lang="es-ES" sz="1400" dirty="0">
                <a:latin typeface="+mj-lt"/>
              </a:rPr>
              <a:t>● Le recomendamos que aplique las mejores prácticas a su sistema y lea toda la información proporcionada para garantizar un uso adecuado de la herramienta.</a:t>
            </a:r>
            <a:endParaRPr sz="1400" dirty="0">
              <a:latin typeface="+mj-lt"/>
            </a:endParaRPr>
          </a:p>
        </p:txBody>
      </p:sp>
    </p:spTree>
    <p:extLst>
      <p:ext uri="{BB962C8B-B14F-4D97-AF65-F5344CB8AC3E}">
        <p14:creationId xmlns:p14="http://schemas.microsoft.com/office/powerpoint/2010/main" val="99119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721650" y="2019750"/>
            <a:ext cx="7584300" cy="226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4000" b="1"/>
              <a:t>Gracias</a:t>
            </a:r>
            <a:endParaRPr sz="4000" b="1"/>
          </a:p>
          <a:p>
            <a:pPr marL="0" lvl="0" indent="0" algn="ctr" rtl="0">
              <a:lnSpc>
                <a:spcPct val="100000"/>
              </a:lnSpc>
              <a:spcBef>
                <a:spcPts val="0"/>
              </a:spcBef>
              <a:spcAft>
                <a:spcPts val="0"/>
              </a:spcAft>
              <a:buSzPts val="3000"/>
              <a:buNone/>
            </a:pPr>
            <a:endParaRPr sz="3100" b="1" i="1"/>
          </a:p>
          <a:p>
            <a:pPr marL="0" lvl="0" indent="0" algn="ctr" rtl="0">
              <a:lnSpc>
                <a:spcPct val="100000"/>
              </a:lnSpc>
              <a:spcBef>
                <a:spcPts val="0"/>
              </a:spcBef>
              <a:spcAft>
                <a:spcPts val="0"/>
              </a:spcAft>
              <a:buSzPts val="3000"/>
              <a:buNone/>
            </a:pPr>
            <a:endParaRPr sz="3100" b="1" i="1"/>
          </a:p>
          <a:p>
            <a:pPr marL="0" lvl="0" indent="0" algn="ctr" rtl="0">
              <a:lnSpc>
                <a:spcPct val="100000"/>
              </a:lnSpc>
              <a:spcBef>
                <a:spcPts val="0"/>
              </a:spcBef>
              <a:spcAft>
                <a:spcPts val="0"/>
              </a:spcAft>
              <a:buSzPts val="3000"/>
              <a:buNone/>
            </a:pPr>
            <a:r>
              <a:rPr lang="es" sz="2900" i="1">
                <a:latin typeface="Pacifico"/>
                <a:ea typeface="Pacifico"/>
                <a:cs typeface="Pacifico"/>
                <a:sym typeface="Pacifico"/>
              </a:rPr>
              <a:t>Responsabilidad con pensamiento positivo</a:t>
            </a:r>
            <a:endParaRPr sz="2900" i="1">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15"/>
          <p:cNvSpPr txBox="1">
            <a:spLocks noGrp="1"/>
          </p:cNvSpPr>
          <p:nvPr>
            <p:ph type="body" idx="2"/>
          </p:nvPr>
        </p:nvSpPr>
        <p:spPr>
          <a:xfrm>
            <a:off x="4939500" y="863150"/>
            <a:ext cx="3861900" cy="35562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s" dirty="0"/>
              <a:t>Introducción.</a:t>
            </a:r>
          </a:p>
          <a:p>
            <a:pPr marL="457200" lvl="0" indent="-342900" algn="l" rtl="0">
              <a:lnSpc>
                <a:spcPct val="115000"/>
              </a:lnSpc>
              <a:spcBef>
                <a:spcPts val="0"/>
              </a:spcBef>
              <a:spcAft>
                <a:spcPts val="0"/>
              </a:spcAft>
              <a:buSzPts val="1800"/>
              <a:buChar char="●"/>
            </a:pPr>
            <a:r>
              <a:rPr lang="es" dirty="0"/>
              <a:t>Situación actual.</a:t>
            </a:r>
          </a:p>
          <a:p>
            <a:pPr marL="457200" lvl="0" indent="-342900" algn="l" rtl="0">
              <a:lnSpc>
                <a:spcPct val="115000"/>
              </a:lnSpc>
              <a:spcBef>
                <a:spcPts val="0"/>
              </a:spcBef>
              <a:spcAft>
                <a:spcPts val="0"/>
              </a:spcAft>
              <a:buSzPts val="1800"/>
              <a:buChar char="●"/>
            </a:pPr>
            <a:r>
              <a:rPr lang="es" dirty="0"/>
              <a:t>Objetivos.</a:t>
            </a:r>
          </a:p>
          <a:p>
            <a:pPr marL="457200" marR="0" lvl="0" indent="-342900" algn="l" defTabSz="914400" rtl="0" eaLnBrk="1" fontAlgn="auto" latinLnBrk="0" hangingPunct="1">
              <a:lnSpc>
                <a:spcPct val="115000"/>
              </a:lnSpc>
              <a:spcBef>
                <a:spcPts val="0"/>
              </a:spcBef>
              <a:spcAft>
                <a:spcPts val="0"/>
              </a:spcAft>
              <a:buClr>
                <a:srgbClr val="FFFFFF"/>
              </a:buClr>
              <a:buSzPts val="1800"/>
              <a:buFont typeface="Roboto"/>
              <a:buChar char="●"/>
              <a:tabLst/>
              <a:defRPr/>
            </a:pPr>
            <a:r>
              <a:rPr kumimoji="0" lang="es" sz="1800" b="0" i="0" u="none" strike="noStrike" kern="0" cap="none" spc="0" normalizeH="0" baseline="0" noProof="0" dirty="0">
                <a:ln>
                  <a:noFill/>
                </a:ln>
                <a:solidFill>
                  <a:srgbClr val="FFFFFF"/>
                </a:solidFill>
                <a:effectLst/>
                <a:uLnTx/>
                <a:uFillTx/>
                <a:latin typeface="Roboto"/>
                <a:ea typeface="Roboto"/>
                <a:sym typeface="Roboto"/>
              </a:rPr>
              <a:t>Justificación y alcance.</a:t>
            </a:r>
          </a:p>
          <a:p>
            <a:pPr marL="457200" lvl="0" indent="-342900" algn="l" rtl="0">
              <a:lnSpc>
                <a:spcPct val="115000"/>
              </a:lnSpc>
              <a:spcBef>
                <a:spcPts val="0"/>
              </a:spcBef>
              <a:spcAft>
                <a:spcPts val="0"/>
              </a:spcAft>
              <a:buSzPts val="1800"/>
              <a:buChar char="●"/>
            </a:pPr>
            <a:r>
              <a:rPr lang="es" dirty="0"/>
              <a:t>Herramientas utilizadas.</a:t>
            </a:r>
          </a:p>
          <a:p>
            <a:pPr marL="457200" lvl="0" indent="-342900" algn="l" rtl="0">
              <a:lnSpc>
                <a:spcPct val="115000"/>
              </a:lnSpc>
              <a:spcBef>
                <a:spcPts val="0"/>
              </a:spcBef>
              <a:spcAft>
                <a:spcPts val="0"/>
              </a:spcAft>
              <a:buSzPts val="1800"/>
              <a:buChar char="●"/>
            </a:pPr>
            <a:r>
              <a:rPr lang="es" dirty="0"/>
              <a:t>Instalación</a:t>
            </a:r>
          </a:p>
          <a:p>
            <a:pPr marL="457200" lvl="0" indent="-342900" algn="l" rtl="0">
              <a:lnSpc>
                <a:spcPct val="115000"/>
              </a:lnSpc>
              <a:spcBef>
                <a:spcPts val="0"/>
              </a:spcBef>
              <a:spcAft>
                <a:spcPts val="0"/>
              </a:spcAft>
              <a:buSzPts val="1800"/>
              <a:buChar char="●"/>
            </a:pPr>
            <a:r>
              <a:rPr lang="es" dirty="0"/>
              <a:t>funcionamiento</a:t>
            </a:r>
          </a:p>
          <a:p>
            <a:pPr marL="457200" lvl="0" indent="-342900" algn="l" rtl="0">
              <a:lnSpc>
                <a:spcPct val="115000"/>
              </a:lnSpc>
              <a:spcBef>
                <a:spcPts val="0"/>
              </a:spcBef>
              <a:spcAft>
                <a:spcPts val="0"/>
              </a:spcAft>
              <a:buSzPts val="1800"/>
              <a:buChar char="●"/>
            </a:pPr>
            <a:endParaRPr lang="es" dirty="0"/>
          </a:p>
        </p:txBody>
      </p:sp>
      <p:sp>
        <p:nvSpPr>
          <p:cNvPr id="107" name="Google Shape;107;p15"/>
          <p:cNvSpPr txBox="1">
            <a:spLocks noGrp="1"/>
          </p:cNvSpPr>
          <p:nvPr>
            <p:ph type="title"/>
          </p:nvPr>
        </p:nvSpPr>
        <p:spPr>
          <a:xfrm>
            <a:off x="4939500" y="53350"/>
            <a:ext cx="4045200" cy="8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s" b="1">
                <a:solidFill>
                  <a:schemeClr val="lt1"/>
                </a:solidFill>
              </a:rPr>
              <a:t>Contenido</a:t>
            </a:r>
            <a:endParaRPr b="1">
              <a:solidFill>
                <a:schemeClr val="lt1"/>
              </a:solidFill>
            </a:endParaRPr>
          </a:p>
        </p:txBody>
      </p:sp>
      <p:pic>
        <p:nvPicPr>
          <p:cNvPr id="4" name="Imagen 3">
            <a:extLst>
              <a:ext uri="{FF2B5EF4-FFF2-40B4-BE49-F238E27FC236}">
                <a16:creationId xmlns:a16="http://schemas.microsoft.com/office/drawing/2014/main" id="{0D869D95-EB69-40C0-A10F-E5AB4FD52DBD}"/>
              </a:ext>
            </a:extLst>
          </p:cNvPr>
          <p:cNvPicPr>
            <a:picLocks noChangeAspect="1"/>
          </p:cNvPicPr>
          <p:nvPr/>
        </p:nvPicPr>
        <p:blipFill rotWithShape="1">
          <a:blip r:embed="rId3"/>
          <a:srcRect b="15451"/>
          <a:stretch/>
        </p:blipFill>
        <p:spPr>
          <a:xfrm>
            <a:off x="142447" y="1318437"/>
            <a:ext cx="4271355" cy="20946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Introducción </a:t>
            </a:r>
            <a:endParaRPr dirty="0"/>
          </a:p>
        </p:txBody>
      </p:sp>
      <p:pic>
        <p:nvPicPr>
          <p:cNvPr id="3" name="Imagen 2">
            <a:extLst>
              <a:ext uri="{FF2B5EF4-FFF2-40B4-BE49-F238E27FC236}">
                <a16:creationId xmlns:a16="http://schemas.microsoft.com/office/drawing/2014/main" id="{F3C2A791-6E68-4BED-B518-9D1FE2B8F612}"/>
              </a:ext>
            </a:extLst>
          </p:cNvPr>
          <p:cNvPicPr>
            <a:picLocks noChangeAspect="1"/>
          </p:cNvPicPr>
          <p:nvPr/>
        </p:nvPicPr>
        <p:blipFill>
          <a:blip r:embed="rId3"/>
          <a:stretch>
            <a:fillRect/>
          </a:stretch>
        </p:blipFill>
        <p:spPr>
          <a:xfrm>
            <a:off x="851939" y="1308552"/>
            <a:ext cx="2220872" cy="1106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95194F74-0C64-47E5-8426-355ACA9839F9}"/>
              </a:ext>
            </a:extLst>
          </p:cNvPr>
          <p:cNvPicPr>
            <a:picLocks noChangeAspect="1"/>
          </p:cNvPicPr>
          <p:nvPr/>
        </p:nvPicPr>
        <p:blipFill>
          <a:blip r:embed="rId4"/>
          <a:stretch>
            <a:fillRect/>
          </a:stretch>
        </p:blipFill>
        <p:spPr>
          <a:xfrm>
            <a:off x="851939" y="2977280"/>
            <a:ext cx="2220872" cy="1636432"/>
          </a:xfrm>
          <a:prstGeom prst="rect">
            <a:avLst/>
          </a:prstGeom>
        </p:spPr>
      </p:pic>
      <p:sp>
        <p:nvSpPr>
          <p:cNvPr id="9" name="CuadroTexto 8">
            <a:extLst>
              <a:ext uri="{FF2B5EF4-FFF2-40B4-BE49-F238E27FC236}">
                <a16:creationId xmlns:a16="http://schemas.microsoft.com/office/drawing/2014/main" id="{3CDADC91-C602-416B-BE90-178F34058401}"/>
              </a:ext>
            </a:extLst>
          </p:cNvPr>
          <p:cNvSpPr txBox="1"/>
          <p:nvPr/>
        </p:nvSpPr>
        <p:spPr>
          <a:xfrm>
            <a:off x="3434892" y="2870182"/>
            <a:ext cx="5081787" cy="1754326"/>
          </a:xfrm>
          <a:prstGeom prst="rect">
            <a:avLst/>
          </a:prstGeom>
          <a:noFill/>
        </p:spPr>
        <p:txBody>
          <a:bodyPr wrap="square">
            <a:spAutoFit/>
          </a:bodyPr>
          <a:lstStyle/>
          <a:p>
            <a:pPr algn="just"/>
            <a:r>
              <a:rPr lang="es-ES" sz="1200" b="1" dirty="0"/>
              <a:t>Central Telefónica o PBX: </a:t>
            </a:r>
            <a:r>
              <a:rPr lang="es-ES" sz="1200" dirty="0"/>
              <a:t>Una central telefónica IP (planta telefónica VOZ-IP es un equipo telefónico diseñado para ofrecer servicios de comunicación a través de las redes de datos. A esta aplicación se le conoce como voz por IP (VoIP), donde la dirección IP (Internet Protocol) es la identificación de los dispositivo dentro de la Web. Con los componentes adecuados se puede manejar un número ilimitado de anexos en sitio o remotos vía Internet, añadir video, conectarle troncales digitales o servicios de VoIP (SIP trunking) para llamadas internacionales a bajo costo</a:t>
            </a:r>
          </a:p>
        </p:txBody>
      </p:sp>
      <p:sp>
        <p:nvSpPr>
          <p:cNvPr id="10" name="CuadroTexto 9">
            <a:extLst>
              <a:ext uri="{FF2B5EF4-FFF2-40B4-BE49-F238E27FC236}">
                <a16:creationId xmlns:a16="http://schemas.microsoft.com/office/drawing/2014/main" id="{DC6F3D53-693F-45E0-AF86-D718DC47E39E}"/>
              </a:ext>
            </a:extLst>
          </p:cNvPr>
          <p:cNvSpPr txBox="1"/>
          <p:nvPr/>
        </p:nvSpPr>
        <p:spPr>
          <a:xfrm>
            <a:off x="3434892" y="1446401"/>
            <a:ext cx="5081787" cy="830997"/>
          </a:xfrm>
          <a:prstGeom prst="rect">
            <a:avLst/>
          </a:prstGeom>
          <a:noFill/>
        </p:spPr>
        <p:txBody>
          <a:bodyPr wrap="square">
            <a:spAutoFit/>
          </a:bodyPr>
          <a:lstStyle/>
          <a:p>
            <a:pPr algn="just"/>
            <a:r>
              <a:rPr lang="es-ES" sz="1200" b="1" dirty="0"/>
              <a:t>Un centro de llamadas o call center </a:t>
            </a:r>
            <a:r>
              <a:rPr lang="es-ES" sz="1200" dirty="0"/>
              <a:t>es un área donde agentes, asesores, supervisores o ejecutivos, especialmente con una técnica en tele mercadeo o servicio al cliente, realizan o reciben llamadas desde o hacia: clientes, socios comerciales, compañías asociadas u otro.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22332" y="301455"/>
            <a:ext cx="4409156" cy="607800"/>
          </a:xfrm>
          <a:prstGeom prst="rect">
            <a:avLst/>
          </a:prstGeom>
          <a:noFill/>
          <a:ln>
            <a:noFill/>
          </a:ln>
        </p:spPr>
        <p:txBody>
          <a:bodyPr spcFirstLastPara="1" wrap="square" lIns="91425" tIns="91425" rIns="91425" bIns="91425" anchor="t" anchorCtr="0">
            <a:noAutofit/>
          </a:bodyPr>
          <a:lstStyle/>
          <a:p>
            <a:pPr marL="38100" lvl="0" algn="l" rtl="0">
              <a:lnSpc>
                <a:spcPct val="100000"/>
              </a:lnSpc>
              <a:spcBef>
                <a:spcPts val="0"/>
              </a:spcBef>
              <a:spcAft>
                <a:spcPts val="0"/>
              </a:spcAft>
              <a:buSzPts val="3000"/>
            </a:pPr>
            <a:r>
              <a:rPr lang="es" dirty="0"/>
              <a:t>Situación actual.</a:t>
            </a:r>
            <a:endParaRPr dirty="0"/>
          </a:p>
        </p:txBody>
      </p:sp>
      <p:sp>
        <p:nvSpPr>
          <p:cNvPr id="4" name="CuadroTexto 3">
            <a:extLst>
              <a:ext uri="{FF2B5EF4-FFF2-40B4-BE49-F238E27FC236}">
                <a16:creationId xmlns:a16="http://schemas.microsoft.com/office/drawing/2014/main" id="{184BFE59-9AEE-4A20-93AB-D8304039D1DB}"/>
              </a:ext>
            </a:extLst>
          </p:cNvPr>
          <p:cNvSpPr txBox="1"/>
          <p:nvPr/>
        </p:nvSpPr>
        <p:spPr>
          <a:xfrm>
            <a:off x="595423" y="1049698"/>
            <a:ext cx="7953154" cy="1938992"/>
          </a:xfrm>
          <a:prstGeom prst="rect">
            <a:avLst/>
          </a:prstGeom>
          <a:noFill/>
        </p:spPr>
        <p:txBody>
          <a:bodyPr wrap="square">
            <a:spAutoFit/>
          </a:bodyPr>
          <a:lstStyle/>
          <a:p>
            <a:pPr algn="just"/>
            <a:r>
              <a:rPr lang="es-ES" sz="1200" i="0" u="none" strike="noStrike" baseline="0" dirty="0">
                <a:solidFill>
                  <a:srgbClr val="000000"/>
                </a:solidFill>
                <a:latin typeface="Arial" panose="020B0604020202020204" pitchFamily="34" charset="0"/>
              </a:rPr>
              <a:t>“Shopping Connections” es un Call Center nuevo que se encuentra en crecimiento, dedicados a la venta de planes de Internet, telefonía fija y móvil y televisión satelital, la empresa no tiene centrales telefónicas y el sistema de comunicación actual se lo realiza por telefonía convencional y por telefonía móvil mediante la contratación de planes. </a:t>
            </a:r>
          </a:p>
          <a:p>
            <a:pPr algn="just"/>
            <a:r>
              <a:rPr lang="es-ES" sz="1200" i="0" u="none" strike="noStrike" baseline="0" dirty="0">
                <a:solidFill>
                  <a:srgbClr val="000000"/>
                </a:solidFill>
                <a:latin typeface="Arial" panose="020B0604020202020204" pitchFamily="34" charset="0"/>
              </a:rPr>
              <a:t>Para tener contacto con los clientes los asesores reciben una base de datos en una hoja de cálculo de Excel la misma que es recopilada de manera manual a través de los sistemas de consulta de clientes, para comunicarse con el cliente, el asesor marca desde su celular el número telefónico del cliente a la espera de alguna contestación. No poseen un sistema o una herramienta que les permita realizar las llamadas de manera </a:t>
            </a:r>
            <a:r>
              <a:rPr lang="es-ES" sz="1200" b="0" i="0" u="none" strike="noStrike" baseline="0" dirty="0">
                <a:solidFill>
                  <a:srgbClr val="000000"/>
                </a:solidFill>
                <a:latin typeface="Arial" panose="020B0604020202020204" pitchFamily="34" charset="0"/>
              </a:rPr>
              <a:t>automática y administrar sus tiempos de logueo y deslogueo. Registran las llamadas exitosas o las cuales no contestan en la misma hoja de Excel. </a:t>
            </a:r>
            <a:endParaRPr kumimoji="0" lang="es-ES" sz="120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5" name="Imagen 4">
            <a:extLst>
              <a:ext uri="{FF2B5EF4-FFF2-40B4-BE49-F238E27FC236}">
                <a16:creationId xmlns:a16="http://schemas.microsoft.com/office/drawing/2014/main" id="{E0B87188-FA43-45B3-A902-047CFBD15CB0}"/>
              </a:ext>
            </a:extLst>
          </p:cNvPr>
          <p:cNvPicPr>
            <a:picLocks noChangeAspect="1"/>
          </p:cNvPicPr>
          <p:nvPr/>
        </p:nvPicPr>
        <p:blipFill rotWithShape="1">
          <a:blip r:embed="rId3"/>
          <a:srcRect l="23016"/>
          <a:stretch/>
        </p:blipFill>
        <p:spPr>
          <a:xfrm>
            <a:off x="3726421" y="3155139"/>
            <a:ext cx="1963193" cy="1520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2CC12D53-7125-4B6D-9588-89858CEB1E37}"/>
              </a:ext>
            </a:extLst>
          </p:cNvPr>
          <p:cNvPicPr>
            <a:picLocks noChangeAspect="1"/>
          </p:cNvPicPr>
          <p:nvPr/>
        </p:nvPicPr>
        <p:blipFill rotWithShape="1">
          <a:blip r:embed="rId4"/>
          <a:srcRect l="36396" t="21286" r="35348" b="8572"/>
          <a:stretch/>
        </p:blipFill>
        <p:spPr>
          <a:xfrm>
            <a:off x="1427275" y="2988690"/>
            <a:ext cx="1584252" cy="185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a:extLst>
              <a:ext uri="{FF2B5EF4-FFF2-40B4-BE49-F238E27FC236}">
                <a16:creationId xmlns:a16="http://schemas.microsoft.com/office/drawing/2014/main" id="{450664D9-AE87-4033-9EEA-C7210BDE9335}"/>
              </a:ext>
            </a:extLst>
          </p:cNvPr>
          <p:cNvPicPr>
            <a:picLocks noChangeAspect="1"/>
          </p:cNvPicPr>
          <p:nvPr/>
        </p:nvPicPr>
        <p:blipFill rotWithShape="1">
          <a:blip r:embed="rId5"/>
          <a:srcRect l="35921" t="20394" r="35698" b="9077"/>
          <a:stretch/>
        </p:blipFill>
        <p:spPr>
          <a:xfrm>
            <a:off x="6281329" y="2888720"/>
            <a:ext cx="1435396" cy="2005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Objetivos</a:t>
            </a:r>
            <a:endParaRPr dirty="0"/>
          </a:p>
        </p:txBody>
      </p:sp>
      <p:sp>
        <p:nvSpPr>
          <p:cNvPr id="150" name="Google Shape;150;p21"/>
          <p:cNvSpPr txBox="1"/>
          <p:nvPr/>
        </p:nvSpPr>
        <p:spPr>
          <a:xfrm>
            <a:off x="569700" y="1094329"/>
            <a:ext cx="7936347" cy="3536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0"/>
              </a:spcAft>
              <a:buNone/>
            </a:pPr>
            <a:r>
              <a:rPr lang="es" sz="1600" b="1" u="sng" dirty="0">
                <a:latin typeface="Roboto"/>
                <a:ea typeface="Roboto"/>
                <a:cs typeface="Roboto"/>
                <a:sym typeface="Roboto"/>
              </a:rPr>
              <a:t>Objetivo general</a:t>
            </a:r>
            <a:r>
              <a:rPr lang="es" sz="1600" b="1" dirty="0">
                <a:latin typeface="Roboto"/>
                <a:ea typeface="Roboto"/>
                <a:cs typeface="Roboto"/>
                <a:sym typeface="Roboto"/>
              </a:rPr>
              <a:t>:</a:t>
            </a:r>
            <a:endParaRPr sz="1600" b="1" dirty="0">
              <a:latin typeface="Roboto"/>
              <a:ea typeface="Roboto"/>
              <a:cs typeface="Roboto"/>
              <a:sym typeface="Roboto"/>
            </a:endParaRPr>
          </a:p>
          <a:p>
            <a:pPr marL="0" lvl="0" indent="0" algn="just" rtl="0">
              <a:lnSpc>
                <a:spcPct val="115000"/>
              </a:lnSpc>
              <a:spcBef>
                <a:spcPts val="600"/>
              </a:spcBef>
              <a:spcAft>
                <a:spcPts val="0"/>
              </a:spcAft>
              <a:buNone/>
            </a:pPr>
            <a:r>
              <a:rPr lang="es-ES" sz="1200" b="0" i="0" u="none" strike="noStrike" baseline="0" dirty="0">
                <a:solidFill>
                  <a:srgbClr val="000000"/>
                </a:solidFill>
                <a:latin typeface="+mj-lt"/>
              </a:rPr>
              <a:t>Realizar un prototipo de central telefónica para el Call Center “Shopping Connections” mediante software libre. </a:t>
            </a:r>
            <a:endParaRPr sz="1200" dirty="0">
              <a:latin typeface="+mj-lt"/>
              <a:ea typeface="Roboto"/>
              <a:cs typeface="Roboto"/>
              <a:sym typeface="Roboto"/>
            </a:endParaRPr>
          </a:p>
          <a:p>
            <a:pPr marL="0" lvl="0" indent="0" algn="just" rtl="0">
              <a:lnSpc>
                <a:spcPct val="115000"/>
              </a:lnSpc>
              <a:spcBef>
                <a:spcPts val="600"/>
              </a:spcBef>
              <a:spcAft>
                <a:spcPts val="0"/>
              </a:spcAft>
              <a:buNone/>
            </a:pPr>
            <a:r>
              <a:rPr lang="es" sz="1600" dirty="0">
                <a:latin typeface="Roboto"/>
                <a:ea typeface="Roboto"/>
                <a:cs typeface="Roboto"/>
                <a:sym typeface="Roboto"/>
              </a:rPr>
              <a:t> </a:t>
            </a:r>
          </a:p>
          <a:p>
            <a:pPr marL="0" lvl="0" indent="0" algn="just" rtl="0">
              <a:lnSpc>
                <a:spcPct val="115000"/>
              </a:lnSpc>
              <a:spcBef>
                <a:spcPts val="600"/>
              </a:spcBef>
              <a:spcAft>
                <a:spcPts val="0"/>
              </a:spcAft>
              <a:buNone/>
            </a:pPr>
            <a:r>
              <a:rPr lang="es" b="1" u="sng" dirty="0">
                <a:latin typeface="Roboto"/>
                <a:ea typeface="Roboto"/>
                <a:cs typeface="Roboto"/>
                <a:sym typeface="Roboto"/>
              </a:rPr>
              <a:t>Objetivos específicos</a:t>
            </a:r>
            <a:r>
              <a:rPr lang="es" b="1" dirty="0">
                <a:latin typeface="Roboto"/>
                <a:ea typeface="Roboto"/>
                <a:cs typeface="Roboto"/>
                <a:sym typeface="Roboto"/>
              </a:rPr>
              <a:t>:</a:t>
            </a:r>
          </a:p>
          <a:p>
            <a:pPr marL="0" lvl="0" indent="0" algn="just" rtl="0">
              <a:lnSpc>
                <a:spcPct val="115000"/>
              </a:lnSpc>
              <a:spcBef>
                <a:spcPts val="600"/>
              </a:spcBef>
              <a:spcAft>
                <a:spcPts val="0"/>
              </a:spcAft>
              <a:buNone/>
            </a:pPr>
            <a:endParaRPr b="1" dirty="0">
              <a:latin typeface="Roboto"/>
              <a:ea typeface="Roboto"/>
              <a:cs typeface="Roboto"/>
              <a:sym typeface="Roboto"/>
            </a:endParaRPr>
          </a:p>
          <a:p>
            <a:pPr marL="285750" indent="-285750" algn="just">
              <a:buFont typeface="Arial" panose="020B0604020202020204" pitchFamily="34" charset="0"/>
              <a:buChar char="•"/>
            </a:pPr>
            <a:r>
              <a:rPr lang="es-ES" sz="1200" b="0" i="0" u="none" strike="noStrike" baseline="0" dirty="0">
                <a:latin typeface="+mj-lt"/>
              </a:rPr>
              <a:t>Reunir información sobre las necesidades y problema actual en el Call Center “Shopping Connections”.</a:t>
            </a:r>
          </a:p>
          <a:p>
            <a:pPr marL="285750" indent="-285750" algn="just">
              <a:buFont typeface="Arial" panose="020B0604020202020204" pitchFamily="34" charset="0"/>
              <a:buChar char="•"/>
            </a:pPr>
            <a:endParaRPr lang="es-ES" sz="1200" b="0" i="0" u="none" strike="noStrike" baseline="0" dirty="0">
              <a:latin typeface="+mj-lt"/>
            </a:endParaRPr>
          </a:p>
          <a:p>
            <a:pPr marL="285750" indent="-285750" algn="just">
              <a:buFont typeface="Arial" panose="020B0604020202020204" pitchFamily="34" charset="0"/>
              <a:buChar char="•"/>
            </a:pPr>
            <a:r>
              <a:rPr lang="es-ES" sz="1200" b="0" i="0" u="none" strike="noStrike" baseline="0" dirty="0">
                <a:latin typeface="+mj-lt"/>
              </a:rPr>
              <a:t>Diseñar una infraestructura como solución al problema actual para el sistema de llamadas.</a:t>
            </a:r>
          </a:p>
          <a:p>
            <a:pPr marL="285750" indent="-285750" algn="just">
              <a:buFont typeface="Arial" panose="020B0604020202020204" pitchFamily="34" charset="0"/>
              <a:buChar char="•"/>
            </a:pPr>
            <a:endParaRPr lang="es-ES" sz="1200" b="0" i="0" u="none" strike="noStrike" baseline="0" dirty="0">
              <a:latin typeface="+mj-lt"/>
            </a:endParaRPr>
          </a:p>
          <a:p>
            <a:pPr marL="285750" indent="-285750" algn="just">
              <a:buFont typeface="Arial" panose="020B0604020202020204" pitchFamily="34" charset="0"/>
              <a:buChar char="•"/>
            </a:pPr>
            <a:r>
              <a:rPr lang="es-ES" sz="1200" b="0" i="0" u="none" strike="noStrike" baseline="0" dirty="0">
                <a:latin typeface="+mj-lt"/>
              </a:rPr>
              <a:t>Recopilar información de los aplicativos y herramientas a usarse en el prototipo de la central telefónica.</a:t>
            </a:r>
          </a:p>
          <a:p>
            <a:pPr marL="285750" indent="-285750" algn="just">
              <a:buFont typeface="Arial" panose="020B0604020202020204" pitchFamily="34" charset="0"/>
              <a:buChar char="•"/>
            </a:pPr>
            <a:endParaRPr lang="es-ES" sz="1200" b="0" i="0" u="none" strike="noStrike" baseline="0" dirty="0">
              <a:latin typeface="+mj-lt"/>
            </a:endParaRPr>
          </a:p>
          <a:p>
            <a:pPr marL="285750" indent="-285750" algn="just">
              <a:buFont typeface="Arial" panose="020B0604020202020204" pitchFamily="34" charset="0"/>
              <a:buChar char="•"/>
            </a:pPr>
            <a:r>
              <a:rPr lang="es-ES" sz="1200" b="0" i="0" u="none" strike="noStrike" baseline="0" dirty="0">
                <a:latin typeface="+mj-lt"/>
              </a:rPr>
              <a:t>Comprobar que el sistema funcione de acuerdo a las necesidades de la empresa.</a:t>
            </a:r>
            <a:endParaRPr lang="es-ES" sz="1200" b="1" dirty="0">
              <a:latin typeface="+mj-lt"/>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Justificación</a:t>
            </a:r>
            <a:endParaRPr dirty="0"/>
          </a:p>
        </p:txBody>
      </p:sp>
      <p:sp>
        <p:nvSpPr>
          <p:cNvPr id="156" name="Google Shape;156;p22"/>
          <p:cNvSpPr txBox="1"/>
          <p:nvPr/>
        </p:nvSpPr>
        <p:spPr>
          <a:xfrm>
            <a:off x="625676" y="1432470"/>
            <a:ext cx="4711870" cy="2746126"/>
          </a:xfrm>
          <a:prstGeom prst="rect">
            <a:avLst/>
          </a:prstGeom>
          <a:noFill/>
          <a:ln>
            <a:noFill/>
          </a:ln>
        </p:spPr>
        <p:txBody>
          <a:bodyPr spcFirstLastPara="1" wrap="square" lIns="91425" tIns="91425" rIns="91425" bIns="91425" anchor="t" anchorCtr="0">
            <a:noAutofit/>
          </a:bodyPr>
          <a:lstStyle/>
          <a:p>
            <a:pPr algn="just"/>
            <a:r>
              <a:rPr lang="es-ES" sz="1200" b="0" i="0" u="none" strike="noStrike" baseline="0" dirty="0">
                <a:solidFill>
                  <a:srgbClr val="000000"/>
                </a:solidFill>
                <a:latin typeface="Arial" panose="020B0604020202020204" pitchFamily="34" charset="0"/>
              </a:rPr>
              <a:t>La telefonía tradicional tiene limitaciones en comparación con la telefonía IP debido a su alto costo, que brinda principalmente servicios de voz y números de extensión. </a:t>
            </a:r>
          </a:p>
          <a:p>
            <a:pPr algn="just"/>
            <a:endParaRPr lang="es-ES" sz="1200" b="0" i="0" u="none" strike="noStrike" baseline="0" dirty="0">
              <a:solidFill>
                <a:srgbClr val="000000"/>
              </a:solidFill>
              <a:latin typeface="Arial" panose="020B0604020202020204" pitchFamily="34" charset="0"/>
            </a:endParaRPr>
          </a:p>
          <a:p>
            <a:pPr algn="just"/>
            <a:r>
              <a:rPr lang="es-ES" sz="1200" b="0" i="0" u="none" strike="noStrike" baseline="0" dirty="0">
                <a:solidFill>
                  <a:srgbClr val="000000"/>
                </a:solidFill>
                <a:latin typeface="Arial" panose="020B0604020202020204" pitchFamily="34" charset="0"/>
              </a:rPr>
              <a:t>Por ello se requiere desarrollar un prototipo de central telefónica IP para solucionar los problemas de manejo y administración de llamadas. Existen varios aspectos que corregir es por ello que se va a implementar un prototipo de central telefónica y solucionar el sistema de llamadas del Call Center “Shopping Connections”, mediante el uso de herramientas de software libre, demostramos que podemos brindar un excelente servicio y reducir los costos asociados con las tarifas telefónicas actuales.</a:t>
            </a:r>
          </a:p>
          <a:p>
            <a:pPr algn="just"/>
            <a:r>
              <a:rPr lang="es-ES" sz="1200" b="0" i="0" u="none" strike="noStrike" baseline="0" dirty="0">
                <a:solidFill>
                  <a:srgbClr val="000000"/>
                </a:solidFill>
                <a:latin typeface="Arial" panose="020B0604020202020204" pitchFamily="34" charset="0"/>
              </a:rPr>
              <a:t>Se planteará una solución de central telefónica para Call Center que se realizará mediante herramientas de código abierto. </a:t>
            </a:r>
            <a:endParaRPr sz="1600" b="1" u="sng" dirty="0">
              <a:latin typeface="Roboto"/>
              <a:ea typeface="Roboto"/>
              <a:cs typeface="Roboto"/>
              <a:sym typeface="Roboto"/>
            </a:endParaRPr>
          </a:p>
        </p:txBody>
      </p:sp>
      <p:pic>
        <p:nvPicPr>
          <p:cNvPr id="2" name="Imagen 1">
            <a:extLst>
              <a:ext uri="{FF2B5EF4-FFF2-40B4-BE49-F238E27FC236}">
                <a16:creationId xmlns:a16="http://schemas.microsoft.com/office/drawing/2014/main" id="{9D62A94C-E6D8-450F-B3B8-ED2166D2880D}"/>
              </a:ext>
            </a:extLst>
          </p:cNvPr>
          <p:cNvPicPr>
            <a:picLocks noChangeAspect="1"/>
          </p:cNvPicPr>
          <p:nvPr/>
        </p:nvPicPr>
        <p:blipFill>
          <a:blip r:embed="rId3"/>
          <a:stretch>
            <a:fillRect/>
          </a:stretch>
        </p:blipFill>
        <p:spPr>
          <a:xfrm>
            <a:off x="5745760" y="1801831"/>
            <a:ext cx="2855979" cy="1539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969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Justificación</a:t>
            </a:r>
            <a:endParaRPr dirty="0"/>
          </a:p>
        </p:txBody>
      </p:sp>
      <p:pic>
        <p:nvPicPr>
          <p:cNvPr id="2" name="Imagen 1">
            <a:extLst>
              <a:ext uri="{FF2B5EF4-FFF2-40B4-BE49-F238E27FC236}">
                <a16:creationId xmlns:a16="http://schemas.microsoft.com/office/drawing/2014/main" id="{83E4B5B6-F0BE-448A-97A0-CCA9FAE93EC5}"/>
              </a:ext>
            </a:extLst>
          </p:cNvPr>
          <p:cNvPicPr>
            <a:picLocks noChangeAspect="1"/>
          </p:cNvPicPr>
          <p:nvPr/>
        </p:nvPicPr>
        <p:blipFill>
          <a:blip r:embed="rId3"/>
          <a:stretch>
            <a:fillRect/>
          </a:stretch>
        </p:blipFill>
        <p:spPr>
          <a:xfrm>
            <a:off x="1775428" y="1102040"/>
            <a:ext cx="5016572" cy="3344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502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Alcance</a:t>
            </a:r>
            <a:endParaRPr dirty="0"/>
          </a:p>
        </p:txBody>
      </p:sp>
      <p:sp>
        <p:nvSpPr>
          <p:cNvPr id="156" name="Google Shape;156;p22"/>
          <p:cNvSpPr txBox="1"/>
          <p:nvPr/>
        </p:nvSpPr>
        <p:spPr>
          <a:xfrm>
            <a:off x="934626" y="873420"/>
            <a:ext cx="7130367" cy="4123695"/>
          </a:xfrm>
          <a:prstGeom prst="rect">
            <a:avLst/>
          </a:prstGeom>
          <a:noFill/>
          <a:ln>
            <a:noFill/>
          </a:ln>
        </p:spPr>
        <p:txBody>
          <a:bodyPr spcFirstLastPara="1" wrap="square" lIns="91425" tIns="91425" rIns="91425" bIns="91425" anchor="t" anchorCtr="0">
            <a:noAutofit/>
          </a:bodyPr>
          <a:lstStyle/>
          <a:p>
            <a:pPr algn="just"/>
            <a:r>
              <a:rPr lang="es-ES" sz="1200" b="0" i="0" u="none" strike="noStrike" baseline="0" dirty="0">
                <a:solidFill>
                  <a:srgbClr val="000000"/>
                </a:solidFill>
                <a:latin typeface="Arial" panose="020B0604020202020204" pitchFamily="34" charset="0"/>
              </a:rPr>
              <a:t>El prototipo de central telefónica contará también con varios módulos de Call center.</a:t>
            </a:r>
          </a:p>
          <a:p>
            <a:pPr algn="just"/>
            <a:r>
              <a:rPr lang="es-ES" sz="1050" b="1" i="0" u="none" strike="noStrike" baseline="0" dirty="0">
                <a:solidFill>
                  <a:srgbClr val="000000"/>
                </a:solidFill>
                <a:latin typeface="Arial" panose="020B0604020202020204" pitchFamily="34" charset="0"/>
              </a:rPr>
              <a:t>En el módulo PBX se podrá:</a:t>
            </a:r>
          </a:p>
          <a:p>
            <a:pPr marL="171450" indent="-171450" algn="just">
              <a:buFont typeface="Arial" panose="020B0604020202020204" pitchFamily="34" charset="0"/>
              <a:buChar char="•"/>
            </a:pPr>
            <a:r>
              <a:rPr lang="es-ES" sz="1050" b="0" i="0" u="sng" strike="noStrike" baseline="0" dirty="0">
                <a:solidFill>
                  <a:srgbClr val="000000"/>
                </a:solidFill>
                <a:latin typeface="Arial" panose="020B0604020202020204" pitchFamily="34" charset="0"/>
              </a:rPr>
              <a:t>Crear Usuarios o Agentes:</a:t>
            </a:r>
            <a:r>
              <a:rPr lang="es-ES" sz="1050" b="0" i="0" u="none" strike="noStrike" baseline="0" dirty="0">
                <a:solidFill>
                  <a:srgbClr val="000000"/>
                </a:solidFill>
                <a:latin typeface="Arial" panose="020B0604020202020204" pitchFamily="34" charset="0"/>
              </a:rPr>
              <a:t> se crea un usuario para cada persona con el fin de otorgar permisos.</a:t>
            </a:r>
          </a:p>
          <a:p>
            <a:pPr marL="171450" indent="-171450" algn="just">
              <a:buFont typeface="Arial" panose="020B0604020202020204" pitchFamily="34" charset="0"/>
              <a:buChar char="•"/>
            </a:pPr>
            <a:r>
              <a:rPr lang="es-ES" sz="1050" b="0" i="0" u="sng" strike="noStrike" baseline="0" dirty="0">
                <a:solidFill>
                  <a:srgbClr val="000000"/>
                </a:solidFill>
                <a:latin typeface="Arial" panose="020B0604020202020204" pitchFamily="34" charset="0"/>
              </a:rPr>
              <a:t>Creación de grupos y permisos de grupo:</a:t>
            </a:r>
            <a:r>
              <a:rPr lang="es-ES" sz="1050" b="0" i="0" u="none" strike="noStrike" baseline="0" dirty="0">
                <a:solidFill>
                  <a:srgbClr val="000000"/>
                </a:solidFill>
                <a:latin typeface="Arial" panose="020B0604020202020204" pitchFamily="34" charset="0"/>
              </a:rPr>
              <a:t> es donde se determina un grupo de agentes para cada campaña y se otorga los permisos para el grupo.</a:t>
            </a:r>
          </a:p>
          <a:p>
            <a:pPr marL="171450" indent="-171450" algn="just">
              <a:buFont typeface="Arial" panose="020B0604020202020204" pitchFamily="34" charset="0"/>
              <a:buChar char="•"/>
            </a:pPr>
            <a:r>
              <a:rPr lang="es-ES" sz="1050" b="0" i="0" u="sng" strike="noStrike" baseline="0" dirty="0">
                <a:solidFill>
                  <a:srgbClr val="000000"/>
                </a:solidFill>
                <a:latin typeface="Arial" panose="020B0604020202020204" pitchFamily="34" charset="0"/>
              </a:rPr>
              <a:t>Crear extensiones:</a:t>
            </a:r>
            <a:r>
              <a:rPr lang="es-ES" sz="1050" b="0" i="0" u="none" strike="noStrike" baseline="0" dirty="0">
                <a:solidFill>
                  <a:srgbClr val="000000"/>
                </a:solidFill>
                <a:latin typeface="Arial" panose="020B0604020202020204" pitchFamily="34" charset="0"/>
              </a:rPr>
              <a:t> las extensiones nos servirán para configurar el softphone en cada dispositivo que sea usado en el Call Center sea celular, laptop o PC.</a:t>
            </a:r>
          </a:p>
          <a:p>
            <a:pPr marL="171450" indent="-171450" algn="just">
              <a:buFont typeface="Arial" panose="020B0604020202020204" pitchFamily="34" charset="0"/>
              <a:buChar char="•"/>
            </a:pPr>
            <a:r>
              <a:rPr lang="es-ES" sz="1050" b="0" i="0" u="sng" strike="noStrike" baseline="0" dirty="0">
                <a:solidFill>
                  <a:srgbClr val="000000"/>
                </a:solidFill>
                <a:latin typeface="Arial" panose="020B0604020202020204" pitchFamily="34" charset="0"/>
              </a:rPr>
              <a:t>Configuración de colas de timbrado:</a:t>
            </a:r>
            <a:r>
              <a:rPr lang="es-ES" sz="1050" b="0" i="0" u="none" strike="noStrike" baseline="0" dirty="0">
                <a:solidFill>
                  <a:srgbClr val="000000"/>
                </a:solidFill>
                <a:latin typeface="Arial" panose="020B0604020202020204" pitchFamily="34" charset="0"/>
              </a:rPr>
              <a:t> se puede agregar o asignar a un cierto número de agentes para que puedan realizar una campaña en específico.</a:t>
            </a:r>
          </a:p>
          <a:p>
            <a:pPr algn="just"/>
            <a:r>
              <a:rPr lang="es-ES" sz="1050" b="1" i="0" u="none" strike="noStrike" baseline="0" dirty="0">
                <a:solidFill>
                  <a:srgbClr val="000000"/>
                </a:solidFill>
                <a:latin typeface="Arial" panose="020B0604020202020204" pitchFamily="34" charset="0"/>
              </a:rPr>
              <a:t>Módulo Call Center</a:t>
            </a:r>
          </a:p>
          <a:p>
            <a:pPr algn="just"/>
            <a:r>
              <a:rPr lang="es-ES" sz="1050" b="0" i="0" u="sng" strike="noStrike" baseline="0" dirty="0">
                <a:solidFill>
                  <a:srgbClr val="000000"/>
                </a:solidFill>
                <a:latin typeface="Arial" panose="020B0604020202020204" pitchFamily="34" charset="0"/>
              </a:rPr>
              <a:t>● Creación de campañas:</a:t>
            </a:r>
            <a:r>
              <a:rPr lang="es-ES" sz="1050" b="0" i="0" u="none" strike="noStrike" baseline="0" dirty="0">
                <a:solidFill>
                  <a:srgbClr val="000000"/>
                </a:solidFill>
                <a:latin typeface="Arial" panose="020B0604020202020204" pitchFamily="34" charset="0"/>
              </a:rPr>
              <a:t> se crea una campaña para un fin específico por ejemplo para ventas nuevas, migraciones o encuestas.</a:t>
            </a:r>
          </a:p>
          <a:p>
            <a:pPr algn="just"/>
            <a:r>
              <a:rPr lang="es-ES" sz="1050" b="0" i="0" u="sng" strike="noStrike" baseline="0" dirty="0">
                <a:solidFill>
                  <a:srgbClr val="000000"/>
                </a:solidFill>
                <a:latin typeface="Arial" panose="020B0604020202020204" pitchFamily="34" charset="0"/>
              </a:rPr>
              <a:t>● Creación de formularios:</a:t>
            </a:r>
            <a:r>
              <a:rPr lang="es-ES" sz="1050" b="0" i="0" u="none" strike="noStrike" baseline="0" dirty="0">
                <a:solidFill>
                  <a:srgbClr val="000000"/>
                </a:solidFill>
                <a:latin typeface="Arial" panose="020B0604020202020204" pitchFamily="34" charset="0"/>
              </a:rPr>
              <a:t> se podrá crear un formulario para guardar los datos e información del cliente dependiendo de la campaña asignada.</a:t>
            </a:r>
          </a:p>
          <a:p>
            <a:pPr algn="just"/>
            <a:r>
              <a:rPr lang="es-ES" sz="1050" b="0" i="0" u="sng" strike="noStrike" baseline="0" dirty="0">
                <a:solidFill>
                  <a:srgbClr val="000000"/>
                </a:solidFill>
                <a:latin typeface="Arial" panose="020B0604020202020204" pitchFamily="34" charset="0"/>
              </a:rPr>
              <a:t>● Configuración de recesos:</a:t>
            </a:r>
            <a:r>
              <a:rPr lang="es-ES" sz="1050" b="0" i="0" u="none" strike="noStrike" baseline="0" dirty="0">
                <a:solidFill>
                  <a:srgbClr val="000000"/>
                </a:solidFill>
                <a:latin typeface="Arial" panose="020B0604020202020204" pitchFamily="34" charset="0"/>
              </a:rPr>
              <a:t> Los recesos son para que los agentes puedan tomar un descanso, ejemplo almuerzo, baño.</a:t>
            </a:r>
          </a:p>
          <a:p>
            <a:pPr algn="just"/>
            <a:r>
              <a:rPr lang="es-ES" sz="1050" b="0" i="0" u="none" strike="noStrike" baseline="0" dirty="0">
                <a:solidFill>
                  <a:srgbClr val="000000"/>
                </a:solidFill>
                <a:latin typeface="Arial" panose="020B0604020202020204" pitchFamily="34" charset="0"/>
              </a:rPr>
              <a:t>● </a:t>
            </a:r>
            <a:r>
              <a:rPr lang="es-ES" sz="1050" b="0" i="0" u="sng" strike="noStrike" baseline="0" dirty="0">
                <a:solidFill>
                  <a:srgbClr val="000000"/>
                </a:solidFill>
                <a:latin typeface="Arial" panose="020B0604020202020204" pitchFamily="34" charset="0"/>
              </a:rPr>
              <a:t>Configuración de campañas salientes y Carga de base de datos: </a:t>
            </a:r>
            <a:r>
              <a:rPr lang="es-ES" sz="1050" b="0" i="0" u="none" strike="noStrike" baseline="0" dirty="0">
                <a:solidFill>
                  <a:srgbClr val="000000"/>
                </a:solidFill>
                <a:latin typeface="Arial" panose="020B0604020202020204" pitchFamily="34" charset="0"/>
              </a:rPr>
              <a:t>la base de datos se crea en un archivo de</a:t>
            </a:r>
          </a:p>
          <a:p>
            <a:pPr algn="just"/>
            <a:r>
              <a:rPr lang="es-ES" sz="1050" b="0" i="0" u="none" strike="noStrike" baseline="0" dirty="0">
                <a:solidFill>
                  <a:srgbClr val="000000"/>
                </a:solidFill>
                <a:latin typeface="Arial" panose="020B0604020202020204" pitchFamily="34" charset="0"/>
              </a:rPr>
              <a:t>Excel ya con los datos del cliente para proceder a llamar de forma automática.</a:t>
            </a:r>
          </a:p>
          <a:p>
            <a:pPr algn="just"/>
            <a:r>
              <a:rPr lang="es-ES" sz="1050" b="1" i="0" u="none" strike="noStrike" baseline="0" dirty="0">
                <a:solidFill>
                  <a:srgbClr val="000000"/>
                </a:solidFill>
                <a:latin typeface="Arial" panose="020B0604020202020204" pitchFamily="34" charset="0"/>
              </a:rPr>
              <a:t>Módulo de reportes</a:t>
            </a:r>
          </a:p>
          <a:p>
            <a:pPr algn="just"/>
            <a:r>
              <a:rPr lang="es-ES" sz="1050" b="0" i="0" u="none" strike="noStrike" baseline="0" dirty="0">
                <a:solidFill>
                  <a:srgbClr val="000000"/>
                </a:solidFill>
                <a:latin typeface="Arial" panose="020B0604020202020204" pitchFamily="34" charset="0"/>
              </a:rPr>
              <a:t>Los reportes los podremos visualizar a través de Issabel PBX y podremos observar los siguientes reportes.</a:t>
            </a:r>
          </a:p>
          <a:p>
            <a:pPr algn="just"/>
            <a:r>
              <a:rPr lang="es-ES" sz="1050" b="0" i="0" u="none" strike="noStrike" baseline="0" dirty="0">
                <a:solidFill>
                  <a:srgbClr val="000000"/>
                </a:solidFill>
                <a:latin typeface="Arial" panose="020B0604020202020204" pitchFamily="34" charset="0"/>
              </a:rPr>
              <a:t>● Detalle de llamadas</a:t>
            </a:r>
          </a:p>
          <a:p>
            <a:pPr algn="just"/>
            <a:r>
              <a:rPr lang="es-ES" sz="1050" b="0" i="0" u="none" strike="noStrike" baseline="0" dirty="0">
                <a:solidFill>
                  <a:srgbClr val="000000"/>
                </a:solidFill>
                <a:latin typeface="Arial" panose="020B0604020202020204" pitchFamily="34" charset="0"/>
              </a:rPr>
              <a:t>● Llamadas por agente</a:t>
            </a:r>
          </a:p>
          <a:p>
            <a:pPr algn="just"/>
            <a:r>
              <a:rPr lang="es-ES" sz="1050" b="0" i="0" u="none" strike="noStrike" baseline="0" dirty="0">
                <a:solidFill>
                  <a:srgbClr val="000000"/>
                </a:solidFill>
                <a:latin typeface="Arial" panose="020B0604020202020204" pitchFamily="34" charset="0"/>
              </a:rPr>
              <a:t>● Tiempo de espera</a:t>
            </a:r>
          </a:p>
          <a:p>
            <a:pPr algn="just"/>
            <a:r>
              <a:rPr lang="es-ES" sz="1050" b="0" i="0" u="none" strike="noStrike" baseline="0" dirty="0">
                <a:solidFill>
                  <a:srgbClr val="000000"/>
                </a:solidFill>
                <a:latin typeface="Arial" panose="020B0604020202020204" pitchFamily="34" charset="0"/>
              </a:rPr>
              <a:t>● Tiempo de sesión</a:t>
            </a:r>
          </a:p>
          <a:p>
            <a:pPr algn="just"/>
            <a:endParaRPr sz="1600" b="1" u="sng" dirty="0">
              <a:latin typeface="Roboto"/>
              <a:ea typeface="Roboto"/>
              <a:cs typeface="Roboto"/>
              <a:sym typeface="Roboto"/>
            </a:endParaRPr>
          </a:p>
        </p:txBody>
      </p:sp>
    </p:spTree>
    <p:extLst>
      <p:ext uri="{BB962C8B-B14F-4D97-AF65-F5344CB8AC3E}">
        <p14:creationId xmlns:p14="http://schemas.microsoft.com/office/powerpoint/2010/main" val="23236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11700" y="410000"/>
            <a:ext cx="64803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Herramientas utilizadas </a:t>
            </a:r>
            <a:endParaRPr dirty="0"/>
          </a:p>
        </p:txBody>
      </p:sp>
      <p:sp>
        <p:nvSpPr>
          <p:cNvPr id="168" name="Google Shape;168;p24"/>
          <p:cNvSpPr txBox="1"/>
          <p:nvPr/>
        </p:nvSpPr>
        <p:spPr>
          <a:xfrm>
            <a:off x="2691020" y="889056"/>
            <a:ext cx="5962901" cy="3991288"/>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ES" sz="1200" b="1" dirty="0">
                <a:latin typeface="+mj-lt"/>
                <a:ea typeface="Roboto"/>
                <a:cs typeface="Roboto"/>
                <a:sym typeface="Roboto"/>
              </a:rPr>
              <a:t>DigitalOcean</a:t>
            </a:r>
            <a:r>
              <a:rPr lang="es-ES" sz="1200" dirty="0">
                <a:latin typeface="+mj-lt"/>
                <a:ea typeface="Roboto"/>
                <a:cs typeface="Roboto"/>
                <a:sym typeface="Roboto"/>
              </a:rPr>
              <a:t> </a:t>
            </a:r>
            <a:r>
              <a:rPr lang="es-ES" sz="1100" dirty="0">
                <a:latin typeface="+mj-lt"/>
                <a:ea typeface="Roboto"/>
                <a:cs typeface="Roboto"/>
                <a:sym typeface="Roboto"/>
              </a:rPr>
              <a:t>es un servicio de Hosting y alojamiento en la nube, que incluye VPS (Servidor Privado Virtual) especialmente para desarrolladores. Este servicio de alojamiento tiene un montón de características, donde incluye privacidad, seguridad, usabilidad y velocidad. De tal manera que están totalmente listas para que vosotros las uséis cuando queráis.</a:t>
            </a:r>
          </a:p>
          <a:p>
            <a:pPr marL="0" lvl="0" indent="0" algn="just" rtl="0">
              <a:lnSpc>
                <a:spcPct val="115000"/>
              </a:lnSpc>
              <a:spcBef>
                <a:spcPts val="1200"/>
              </a:spcBef>
              <a:spcAft>
                <a:spcPts val="0"/>
              </a:spcAft>
              <a:buNone/>
            </a:pPr>
            <a:r>
              <a:rPr lang="es-ES" sz="1200" b="1" dirty="0">
                <a:latin typeface="+mj-lt"/>
                <a:ea typeface="Roboto"/>
                <a:cs typeface="Roboto"/>
                <a:sym typeface="Roboto"/>
              </a:rPr>
              <a:t> Issabel PBX</a:t>
            </a:r>
            <a:r>
              <a:rPr lang="es-ES" sz="1200" dirty="0">
                <a:latin typeface="+mj-lt"/>
                <a:ea typeface="Roboto"/>
                <a:cs typeface="Roboto"/>
                <a:sym typeface="Roboto"/>
              </a:rPr>
              <a:t> </a:t>
            </a:r>
            <a:r>
              <a:rPr lang="es-ES" sz="1100" dirty="0">
                <a:latin typeface="+mj-lt"/>
                <a:ea typeface="Roboto"/>
                <a:cs typeface="Roboto"/>
                <a:sym typeface="Roboto"/>
              </a:rPr>
              <a:t>es un software de código abierto de telefonía IP y comunicaciones unificadas basado en Asterisk, y que se utiliza para montar servidores incluyendo correo electrónico, fax, PBX IP, mensajería instantánea, videoconferencia, centro de llamadas y funciones colaborativas. El software Issabel es una de las plataformas de comunicaciones más completas existentes en la actualidad, y aporta una serie de importantes beneficios a la empresa.</a:t>
            </a:r>
          </a:p>
          <a:p>
            <a:pPr marL="0" lvl="0" indent="0" algn="just" rtl="0">
              <a:lnSpc>
                <a:spcPct val="115000"/>
              </a:lnSpc>
              <a:spcBef>
                <a:spcPts val="1200"/>
              </a:spcBef>
              <a:spcAft>
                <a:spcPts val="0"/>
              </a:spcAft>
              <a:buNone/>
            </a:pPr>
            <a:r>
              <a:rPr lang="es-ES" sz="1200" b="1" dirty="0">
                <a:latin typeface="+mj-lt"/>
                <a:ea typeface="Roboto"/>
                <a:cs typeface="Roboto"/>
                <a:sym typeface="Roboto"/>
              </a:rPr>
              <a:t>Zoiper</a:t>
            </a:r>
            <a:r>
              <a:rPr lang="es-ES" sz="1200" dirty="0">
                <a:latin typeface="+mj-lt"/>
                <a:ea typeface="Roboto"/>
                <a:cs typeface="Roboto"/>
                <a:sym typeface="Roboto"/>
              </a:rPr>
              <a:t> </a:t>
            </a:r>
            <a:r>
              <a:rPr lang="es-ES" sz="1100" dirty="0">
                <a:latin typeface="+mj-lt"/>
                <a:ea typeface="Roboto"/>
                <a:cs typeface="Roboto"/>
                <a:sym typeface="Roboto"/>
              </a:rPr>
              <a:t>es uno de los softphones más conocidos y tiene versión propia para smartphones Android, iOS y Windows Phone. También está disponible para ordenadores Windows, Mac y Linux e incluso para los navegadores Internet Explorer, Opera, Firefox y Google Chrome. Zoiper dispone de una versión gratuita y varias de pago.</a:t>
            </a:r>
          </a:p>
          <a:p>
            <a:pPr marL="0" lvl="0" indent="0" algn="just" rtl="0">
              <a:lnSpc>
                <a:spcPct val="115000"/>
              </a:lnSpc>
              <a:spcBef>
                <a:spcPts val="1200"/>
              </a:spcBef>
              <a:spcAft>
                <a:spcPts val="0"/>
              </a:spcAft>
              <a:buNone/>
            </a:pPr>
            <a:endParaRPr sz="1600" b="1" u="sng" dirty="0">
              <a:latin typeface="Roboto"/>
              <a:ea typeface="Roboto"/>
              <a:cs typeface="Roboto"/>
              <a:sym typeface="Roboto"/>
            </a:endParaRPr>
          </a:p>
        </p:txBody>
      </p:sp>
      <p:pic>
        <p:nvPicPr>
          <p:cNvPr id="4" name="Imagen 3">
            <a:extLst>
              <a:ext uri="{FF2B5EF4-FFF2-40B4-BE49-F238E27FC236}">
                <a16:creationId xmlns:a16="http://schemas.microsoft.com/office/drawing/2014/main" id="{7CAF47FD-3305-4514-9AC9-C5316C6BF2E1}"/>
              </a:ext>
            </a:extLst>
          </p:cNvPr>
          <p:cNvPicPr>
            <a:picLocks noChangeAspect="1"/>
          </p:cNvPicPr>
          <p:nvPr/>
        </p:nvPicPr>
        <p:blipFill rotWithShape="1">
          <a:blip r:embed="rId3"/>
          <a:srcRect l="15083" t="10628" r="14108"/>
          <a:stretch/>
        </p:blipFill>
        <p:spPr>
          <a:xfrm>
            <a:off x="654621" y="3475933"/>
            <a:ext cx="1992760" cy="1257567"/>
          </a:xfrm>
          <a:prstGeom prst="rect">
            <a:avLst/>
          </a:prstGeom>
        </p:spPr>
      </p:pic>
      <p:pic>
        <p:nvPicPr>
          <p:cNvPr id="5" name="Imagen 4">
            <a:extLst>
              <a:ext uri="{FF2B5EF4-FFF2-40B4-BE49-F238E27FC236}">
                <a16:creationId xmlns:a16="http://schemas.microsoft.com/office/drawing/2014/main" id="{D76BBAAA-5B4D-45D2-ABEC-431D7DCE26D9}"/>
              </a:ext>
            </a:extLst>
          </p:cNvPr>
          <p:cNvPicPr>
            <a:picLocks noChangeAspect="1"/>
          </p:cNvPicPr>
          <p:nvPr/>
        </p:nvPicPr>
        <p:blipFill rotWithShape="1">
          <a:blip r:embed="rId4"/>
          <a:srcRect l="11081" t="16307" r="14137" b="16213"/>
          <a:stretch/>
        </p:blipFill>
        <p:spPr>
          <a:xfrm>
            <a:off x="426284" y="1017800"/>
            <a:ext cx="2072368" cy="1257567"/>
          </a:xfrm>
          <a:prstGeom prst="rect">
            <a:avLst/>
          </a:prstGeom>
        </p:spPr>
      </p:pic>
      <p:pic>
        <p:nvPicPr>
          <p:cNvPr id="6" name="Imagen 5">
            <a:extLst>
              <a:ext uri="{FF2B5EF4-FFF2-40B4-BE49-F238E27FC236}">
                <a16:creationId xmlns:a16="http://schemas.microsoft.com/office/drawing/2014/main" id="{4648FF13-BA5E-4D0A-B533-299DAA784804}"/>
              </a:ext>
            </a:extLst>
          </p:cNvPr>
          <p:cNvPicPr>
            <a:picLocks noChangeAspect="1"/>
          </p:cNvPicPr>
          <p:nvPr/>
        </p:nvPicPr>
        <p:blipFill rotWithShape="1">
          <a:blip r:embed="rId5"/>
          <a:srcRect l="4172" r="3817"/>
          <a:stretch/>
        </p:blipFill>
        <p:spPr>
          <a:xfrm>
            <a:off x="233916" y="2271405"/>
            <a:ext cx="2551814" cy="1060411"/>
          </a:xfrm>
          <a:prstGeom prst="rect">
            <a:avLst/>
          </a:prstGeom>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TotalTime>
  <Words>1529</Words>
  <Application>Microsoft Office PowerPoint</Application>
  <PresentationFormat>Presentación en pantalla (16:9)</PresentationFormat>
  <Paragraphs>94</Paragraphs>
  <Slides>19</Slides>
  <Notes>19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Roboto</vt:lpstr>
      <vt:lpstr>Arial</vt:lpstr>
      <vt:lpstr>Pacifico</vt:lpstr>
      <vt:lpstr>Geometric</vt:lpstr>
      <vt:lpstr>PROYECTO DE FIN DE CARRERA </vt:lpstr>
      <vt:lpstr>Contenido</vt:lpstr>
      <vt:lpstr>Introducción </vt:lpstr>
      <vt:lpstr>Situación actual.</vt:lpstr>
      <vt:lpstr>Objetivos</vt:lpstr>
      <vt:lpstr>Justificación</vt:lpstr>
      <vt:lpstr>Justificación</vt:lpstr>
      <vt:lpstr>Alcance</vt:lpstr>
      <vt:lpstr>Herramientas utilizadas </vt:lpstr>
      <vt:lpstr>Herramientas utilizadas </vt:lpstr>
      <vt:lpstr>Beneficios de call center Virtual o en la nube </vt:lpstr>
      <vt:lpstr>Instalación</vt:lpstr>
      <vt:lpstr>Instalación</vt:lpstr>
      <vt:lpstr>Instalación</vt:lpstr>
      <vt:lpstr>Funcionamiento</vt:lpstr>
      <vt:lpstr>Conclusiones</vt:lpstr>
      <vt:lpstr>Conclusiones</vt:lpstr>
      <vt:lpstr>Recomendaciones</vt:lpstr>
      <vt:lpstr>Gracias   Responsabilidad con pensamiento positivo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FIN DE CARRERA </dc:title>
  <dc:creator>Gabriela Guañuna</dc:creator>
  <cp:lastModifiedBy>Gabriela Guañuna</cp:lastModifiedBy>
  <cp:revision>15</cp:revision>
  <dcterms:modified xsi:type="dcterms:W3CDTF">2022-03-30T22:08:10Z</dcterms:modified>
</cp:coreProperties>
</file>